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9850"/>
  <p:notesSz cx="9144000" cy="514985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74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1F366A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1F366A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1F366A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96200" y="206460"/>
            <a:ext cx="1170431" cy="5394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772400" y="169887"/>
            <a:ext cx="1170940" cy="576580"/>
          </a:xfrm>
          <a:custGeom>
            <a:avLst/>
            <a:gdLst/>
            <a:ahLst/>
            <a:cxnLst/>
            <a:rect l="l" t="t" r="r" b="b"/>
            <a:pathLst>
              <a:path w="1170940" h="576580">
                <a:moveTo>
                  <a:pt x="1170431" y="0"/>
                </a:moveTo>
                <a:lnTo>
                  <a:pt x="0" y="0"/>
                </a:lnTo>
                <a:lnTo>
                  <a:pt x="0" y="576072"/>
                </a:lnTo>
                <a:lnTo>
                  <a:pt x="1170431" y="576072"/>
                </a:lnTo>
                <a:lnTo>
                  <a:pt x="11704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9740" y="1048725"/>
            <a:ext cx="8224519" cy="421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1F366A"/>
                </a:solidFill>
                <a:latin typeface="Noto Sans CJK SC Bold"/>
                <a:cs typeface="Noto Sans CJK SC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0509" y="2327735"/>
            <a:ext cx="8222980" cy="1562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19388" y="4819670"/>
            <a:ext cx="224790" cy="162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Gotham HTF Book"/>
                <a:cs typeface="Gotham HTF Book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196423"/>
            <a:ext cx="8039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 </a:t>
            </a: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9200" y="700273"/>
            <a:ext cx="4114799" cy="444321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298" y="4079862"/>
            <a:ext cx="1323340" cy="245110"/>
          </a:xfrm>
          <a:custGeom>
            <a:avLst/>
            <a:gdLst/>
            <a:ahLst/>
            <a:cxnLst/>
            <a:rect l="l" t="t" r="r" b="b"/>
            <a:pathLst>
              <a:path w="1323339" h="245110">
                <a:moveTo>
                  <a:pt x="1322832" y="0"/>
                </a:moveTo>
                <a:lnTo>
                  <a:pt x="0" y="0"/>
                </a:lnTo>
                <a:lnTo>
                  <a:pt x="0" y="244602"/>
                </a:lnTo>
                <a:lnTo>
                  <a:pt x="1322832" y="244602"/>
                </a:lnTo>
                <a:lnTo>
                  <a:pt x="132283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71609" y="2264271"/>
            <a:ext cx="4618990" cy="1865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6715" indent="-285750">
              <a:lnSpc>
                <a:spcPct val="100000"/>
              </a:lnSpc>
              <a:spcBef>
                <a:spcPts val="100"/>
              </a:spcBef>
              <a:buClr>
                <a:srgbClr val="006D6F"/>
              </a:buClr>
              <a:buFont typeface="Arial"/>
              <a:buChar char="•"/>
              <a:tabLst>
                <a:tab pos="386715" algn="l"/>
                <a:tab pos="387350" algn="l"/>
              </a:tabLst>
            </a:pP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在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以</a:t>
            </a: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一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进</a:t>
            </a: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次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行</a:t>
            </a: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重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商</a:t>
            </a: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要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务会谈</a:t>
            </a: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期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间，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您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计划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与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一些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重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要客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户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共进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晚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餐</a:t>
            </a:r>
            <a:r>
              <a:rPr sz="1300" dirty="0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，</a:t>
            </a:r>
            <a:endParaRPr sz="1300" dirty="0" smtClean="0">
              <a:latin typeface="Noto Sans CJK SC Regular"/>
              <a:cs typeface="Noto Sans CJK SC Regular"/>
            </a:endParaRPr>
          </a:p>
          <a:p>
            <a:pPr marL="386715" indent="-285750">
              <a:lnSpc>
                <a:spcPct val="100000"/>
              </a:lnSpc>
              <a:spcBef>
                <a:spcPts val="3625"/>
              </a:spcBef>
              <a:buClr>
                <a:srgbClr val="006D6F"/>
              </a:buClr>
              <a:buFont typeface="Arial"/>
              <a:buChar char="•"/>
              <a:tabLst>
                <a:tab pos="386715" algn="l"/>
                <a:tab pos="387350" algn="l"/>
              </a:tabLst>
            </a:pPr>
            <a:r>
              <a:rPr sz="1950" spc="-1957" baseline="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由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多</a:t>
            </a:r>
            <a:r>
              <a:rPr sz="1950" spc="-1957" baseline="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于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家</a:t>
            </a:r>
            <a:r>
              <a:rPr sz="1950" spc="-1957" baseline="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会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餐</a:t>
            </a:r>
            <a:r>
              <a:rPr sz="1950" spc="-1957" baseline="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议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厅</a:t>
            </a:r>
            <a:r>
              <a:rPr sz="1950" spc="-1957" baseline="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原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都</a:t>
            </a:r>
            <a:r>
              <a:rPr sz="1950" spc="-1957" baseline="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因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已</a:t>
            </a:r>
            <a:r>
              <a:rPr sz="1950" spc="-1957" baseline="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，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预定一空</a:t>
            </a:r>
            <a:r>
              <a:rPr sz="1300" dirty="0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300" dirty="0" smtClean="0">
              <a:latin typeface="Noto Sans CJK SC Regular"/>
              <a:cs typeface="Noto Sans CJK SC Regular"/>
            </a:endParaRPr>
          </a:p>
          <a:p>
            <a:pPr marL="386715" indent="-285750">
              <a:lnSpc>
                <a:spcPct val="100000"/>
              </a:lnSpc>
              <a:spcBef>
                <a:spcPts val="495"/>
              </a:spcBef>
              <a:buClr>
                <a:srgbClr val="006D6F"/>
              </a:buClr>
              <a:buFont typeface="Arial"/>
              <a:buChar char="•"/>
              <a:tabLst>
                <a:tab pos="386715" algn="l"/>
                <a:tab pos="387350" algn="l"/>
              </a:tabLst>
            </a:pP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您找了一家尚有空位的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餐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厅</a:t>
            </a:r>
            <a:r>
              <a:rPr sz="1300" dirty="0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300" dirty="0" smtClean="0">
              <a:latin typeface="Noto Sans CJK SC Regular"/>
              <a:cs typeface="Noto Sans CJK SC Regular"/>
            </a:endParaRPr>
          </a:p>
          <a:p>
            <a:pPr marL="386715" indent="-285750">
              <a:lnSpc>
                <a:spcPct val="100000"/>
              </a:lnSpc>
              <a:spcBef>
                <a:spcPts val="500"/>
              </a:spcBef>
              <a:buClr>
                <a:srgbClr val="006D6F"/>
              </a:buClr>
              <a:buFont typeface="Arial"/>
              <a:buChar char="•"/>
              <a:tabLst>
                <a:tab pos="386715" algn="l"/>
                <a:tab pos="387350" algn="l"/>
              </a:tabLst>
            </a:pP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一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位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餐</a:t>
            </a: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受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厅</a:t>
            </a: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人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之</a:t>
            </a: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尊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一</a:t>
            </a: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敬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的独立评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论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家将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这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家餐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厅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评为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该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市排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名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前五</a:t>
            </a:r>
            <a:endParaRPr sz="1300" dirty="0" smtClean="0">
              <a:latin typeface="Noto Sans CJK SC Regular"/>
              <a:cs typeface="Noto Sans CJK SC Regular"/>
            </a:endParaRPr>
          </a:p>
          <a:p>
            <a:pPr marL="386715" indent="-285750">
              <a:lnSpc>
                <a:spcPct val="100000"/>
              </a:lnSpc>
              <a:spcBef>
                <a:spcPts val="2065"/>
              </a:spcBef>
              <a:buClr>
                <a:srgbClr val="006D6F"/>
              </a:buClr>
              <a:buFont typeface="Arial"/>
              <a:buChar char="•"/>
              <a:tabLst>
                <a:tab pos="386715" algn="l"/>
                <a:tab pos="387350" algn="l"/>
              </a:tabLst>
            </a:pP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这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费</a:t>
            </a: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家</a:t>
            </a:r>
            <a:r>
              <a:rPr sz="195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为</a:t>
            </a:r>
            <a:r>
              <a:rPr sz="1300" spc="-130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餐</a:t>
            </a:r>
            <a:r>
              <a:rPr sz="1950" spc="-7" baseline="-66239" dirty="0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[</a:t>
            </a:r>
            <a:r>
              <a:rPr sz="1950" spc="-66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插</a:t>
            </a:r>
            <a:r>
              <a:rPr sz="1300" spc="-86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厅</a:t>
            </a:r>
            <a:r>
              <a:rPr sz="1950" spc="-66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入</a:t>
            </a:r>
            <a:r>
              <a:rPr sz="1300" spc="-86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仅</a:t>
            </a:r>
            <a:r>
              <a:rPr sz="1950" spc="-66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公</a:t>
            </a:r>
            <a:r>
              <a:rPr sz="1300" spc="-86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提</a:t>
            </a:r>
            <a:r>
              <a:rPr sz="1950" spc="-66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司</a:t>
            </a:r>
            <a:r>
              <a:rPr sz="1300" spc="-86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供</a:t>
            </a:r>
            <a:r>
              <a:rPr sz="1950" spc="-66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用</a:t>
            </a:r>
            <a:r>
              <a:rPr sz="1300" spc="-86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固</a:t>
            </a:r>
            <a:r>
              <a:rPr sz="1950" spc="-66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餐</a:t>
            </a:r>
            <a:r>
              <a:rPr sz="1300" spc="-86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定</a:t>
            </a:r>
            <a:r>
              <a:rPr sz="1950" spc="-66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限</a:t>
            </a:r>
            <a:r>
              <a:rPr sz="1300" spc="-86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950" spc="-660" baseline="-66239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额</a:t>
            </a:r>
            <a:r>
              <a:rPr sz="1300" spc="-865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四</a:t>
            </a:r>
            <a:r>
              <a:rPr sz="1950" spc="-7" baseline="-66239" dirty="0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]</a:t>
            </a:r>
            <a:r>
              <a:rPr sz="1950" spc="-1327" baseline="-66239" dirty="0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道菜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套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餐和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葡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萄酒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搭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配，</a:t>
            </a:r>
            <a:r>
              <a:rPr sz="1300" spc="-1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人</a:t>
            </a:r>
            <a:r>
              <a:rPr sz="1300" dirty="0" err="1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均餐</a:t>
            </a:r>
            <a:endParaRPr sz="1300" dirty="0">
              <a:latin typeface="Noto Sans CJK SC Regular"/>
              <a:cs typeface="Noto Sans CJK SC Regula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9740" y="985514"/>
            <a:ext cx="5635625" cy="1247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与专业医疗人士和政府官员的商务</a:t>
            </a:r>
            <a:r>
              <a:rPr sz="2600" b="1" dirty="0">
                <a:solidFill>
                  <a:srgbClr val="1F366A"/>
                </a:solidFill>
                <a:latin typeface="Noto Sans CJK SC Bold"/>
                <a:cs typeface="Noto Sans CJK SC Bold"/>
              </a:rPr>
              <a:t>往</a:t>
            </a:r>
            <a:r>
              <a:rPr sz="2600" b="1" spc="-5" dirty="0">
                <a:solidFill>
                  <a:srgbClr val="1F366A"/>
                </a:solidFill>
                <a:latin typeface="Noto Sans CJK SC Bold"/>
                <a:cs typeface="Noto Sans CJK SC Bold"/>
              </a:rPr>
              <a:t>来</a:t>
            </a:r>
            <a:endParaRPr sz="2600">
              <a:latin typeface="Noto Sans CJK SC Bold"/>
              <a:cs typeface="Noto Sans CJK SC Bold"/>
            </a:endParaRPr>
          </a:p>
          <a:p>
            <a:pPr marL="13335">
              <a:lnSpc>
                <a:spcPct val="100000"/>
              </a:lnSpc>
              <a:spcBef>
                <a:spcPts val="3990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商务晚宴：第1部分</a:t>
            </a:r>
            <a:endParaRPr sz="2100">
              <a:latin typeface="Noto Sans CJK SC Bold"/>
              <a:cs typeface="Noto Sans CJK SC Bold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9994" y="203449"/>
            <a:ext cx="7304405" cy="607695"/>
            <a:chOff x="359994" y="203449"/>
            <a:chExt cx="7304405" cy="60769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20128" y="203449"/>
              <a:ext cx="544067" cy="54406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9994" y="223227"/>
              <a:ext cx="6227445" cy="587375"/>
            </a:xfrm>
            <a:custGeom>
              <a:avLst/>
              <a:gdLst/>
              <a:ahLst/>
              <a:cxnLst/>
              <a:rect l="l" t="t" r="r" b="b"/>
              <a:pathLst>
                <a:path w="6227445" h="587375">
                  <a:moveTo>
                    <a:pt x="6227305" y="0"/>
                  </a:moveTo>
                  <a:lnTo>
                    <a:pt x="0" y="0"/>
                  </a:lnTo>
                  <a:lnTo>
                    <a:pt x="0" y="587298"/>
                  </a:lnTo>
                  <a:lnTo>
                    <a:pt x="6227305" y="587298"/>
                  </a:lnTo>
                  <a:lnTo>
                    <a:pt x="62273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60509" y="4294983"/>
            <a:ext cx="4156075" cy="497205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您是否应该选择这家餐</a:t>
            </a:r>
            <a:r>
              <a:rPr sz="1300" b="1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厅</a:t>
            </a: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与专</a:t>
            </a:r>
            <a:r>
              <a:rPr sz="1300" b="1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业</a:t>
            </a: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医疗</a:t>
            </a:r>
            <a:r>
              <a:rPr sz="1300" b="1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人</a:t>
            </a: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士共</a:t>
            </a:r>
            <a:r>
              <a:rPr sz="1300" b="1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进</a:t>
            </a: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商务</a:t>
            </a:r>
            <a:r>
              <a:rPr sz="1300" b="1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晚</a:t>
            </a: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餐？</a:t>
            </a:r>
            <a:endParaRPr sz="1300">
              <a:latin typeface="Noto Sans CJK SC Bold"/>
              <a:cs typeface="Noto Sans CJK SC Bol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17902" y="4819408"/>
            <a:ext cx="165100" cy="1625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b="0" dirty="0">
                <a:latin typeface="Gotham HTF Book"/>
                <a:cs typeface="Gotham HTF Book"/>
              </a:rPr>
              <a:t>1</a:t>
            </a:fld>
            <a:endParaRPr sz="1000">
              <a:latin typeface="Gotham HTF Book"/>
              <a:cs typeface="Gotham HTF Book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" y="25827"/>
            <a:ext cx="73042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 smtClean="0">
                <a:solidFill>
                  <a:srgbClr val="FF0000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免责声明：</a:t>
            </a:r>
            <a:r>
              <a:rPr lang="ja-JP" alt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请注意，本文档来自先进医疗技术协会</a:t>
            </a:r>
            <a:r>
              <a:rPr lang="en-US" altLang="ja-JP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(</a:t>
            </a:r>
            <a:r>
              <a:rPr 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Advanced Medical Technology Association®、 </a:t>
            </a:r>
            <a:r>
              <a:rPr lang="en-US" sz="700" dirty="0" err="1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AdvaMed</a:t>
            </a:r>
            <a:r>
              <a:rPr 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®) </a:t>
            </a:r>
            <a:r>
              <a:rPr lang="ja-JP" altLang="en-US" sz="7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网站上的“全球经销商合规工具包”，其网址为 </a:t>
            </a:r>
          </a:p>
          <a:p>
            <a:r>
              <a:rPr lang="en-US" sz="700" dirty="0" smtClean="0">
                <a:solidFill>
                  <a:srgbClr val="006C6D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https://link.edgepilot.com/s/9e91f19e/we7yS5mpEEOE6i0BrMxUkw?u=https://www.advamed.org/issues/ethics-compliance/global-distributor-compliance-toolkit</a:t>
            </a:r>
          </a:p>
          <a:p>
            <a:endParaRPr lang="en-US" sz="700" dirty="0">
              <a:solidFill>
                <a:srgbClr val="006C6D"/>
              </a:solidFill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" y="227716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298" y="4079862"/>
            <a:ext cx="1323340" cy="245110"/>
          </a:xfrm>
          <a:custGeom>
            <a:avLst/>
            <a:gdLst/>
            <a:ahLst/>
            <a:cxnLst/>
            <a:rect l="l" t="t" r="r" b="b"/>
            <a:pathLst>
              <a:path w="1323339" h="245110">
                <a:moveTo>
                  <a:pt x="1322832" y="0"/>
                </a:moveTo>
                <a:lnTo>
                  <a:pt x="0" y="0"/>
                </a:lnTo>
                <a:lnTo>
                  <a:pt x="0" y="244602"/>
                </a:lnTo>
                <a:lnTo>
                  <a:pt x="1322832" y="244602"/>
                </a:lnTo>
                <a:lnTo>
                  <a:pt x="132283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6241" y="2462365"/>
            <a:ext cx="134874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以进行商务会谈。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3209" y="1796895"/>
            <a:ext cx="4441190" cy="115189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15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商务晚宴：第2部</a:t>
            </a:r>
            <a:r>
              <a:rPr sz="2100" b="1" spc="-1475" dirty="0">
                <a:solidFill>
                  <a:srgbClr val="006D6F"/>
                </a:solidFill>
                <a:latin typeface="Noto Sans CJK SC Bold"/>
                <a:cs typeface="Noto Sans CJK SC Bold"/>
              </a:rPr>
              <a:t>分</a:t>
            </a:r>
            <a:endParaRPr sz="2100" dirty="0">
              <a:latin typeface="Noto Sans CJK SC Bold"/>
              <a:cs typeface="Noto Sans CJK SC Bold"/>
            </a:endParaRPr>
          </a:p>
          <a:p>
            <a:pPr marL="285115" indent="-285750">
              <a:lnSpc>
                <a:spcPct val="100000"/>
              </a:lnSpc>
              <a:spcBef>
                <a:spcPts val="445"/>
              </a:spcBef>
              <a:buClr>
                <a:srgbClr val="006D6F"/>
              </a:buClr>
              <a:buFont typeface="Arial"/>
              <a:buChar char="•"/>
              <a:tabLst>
                <a:tab pos="285115" algn="l"/>
                <a:tab pos="285750" algn="l"/>
              </a:tabLst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在一次重要会议期间，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计划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与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一些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重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要客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户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共进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晚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餐，</a:t>
            </a:r>
            <a:endParaRPr sz="1300" dirty="0">
              <a:latin typeface="Noto Sans CJK SC Regular"/>
              <a:cs typeface="Noto Sans CJK SC Regular"/>
            </a:endParaRPr>
          </a:p>
          <a:p>
            <a:pPr marL="285115" indent="-285750">
              <a:lnSpc>
                <a:spcPct val="100000"/>
              </a:lnSpc>
              <a:spcBef>
                <a:spcPts val="2065"/>
              </a:spcBef>
              <a:buClr>
                <a:srgbClr val="006D6F"/>
              </a:buClr>
              <a:buFont typeface="Arial"/>
              <a:buChar char="•"/>
              <a:tabLst>
                <a:tab pos="285115" algn="l"/>
                <a:tab pos="285750" algn="l"/>
              </a:tabLst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由于会议原</a:t>
            </a:r>
            <a:r>
              <a:rPr sz="1300" spc="-130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因</a:t>
            </a:r>
            <a:endParaRPr sz="1300" dirty="0">
              <a:latin typeface="Noto Sans CJK SC Regular"/>
              <a:cs typeface="Noto Sans CJK SC Regula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409" y="2859545"/>
            <a:ext cx="4530090" cy="81026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335915">
              <a:lnSpc>
                <a:spcPct val="100000"/>
              </a:lnSpc>
              <a:spcBef>
                <a:spcPts val="595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多家餐厅都已预定一空。</a:t>
            </a:r>
            <a:endParaRPr sz="1300" dirty="0">
              <a:latin typeface="Noto Sans CJK SC Regular"/>
              <a:cs typeface="Noto Sans CJK SC Regular"/>
            </a:endParaRPr>
          </a:p>
          <a:p>
            <a:pPr marL="335915" indent="-285750">
              <a:lnSpc>
                <a:spcPct val="100000"/>
              </a:lnSpc>
              <a:spcBef>
                <a:spcPts val="500"/>
              </a:spcBef>
              <a:buClr>
                <a:srgbClr val="006D6F"/>
              </a:buClr>
              <a:buFont typeface="Arial"/>
              <a:buChar char="•"/>
              <a:tabLst>
                <a:tab pos="335915" algn="l"/>
                <a:tab pos="336550" algn="l"/>
              </a:tabLst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您找了一家尚有空位的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餐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厅。</a:t>
            </a:r>
            <a:endParaRPr sz="1300" dirty="0">
              <a:latin typeface="Noto Sans CJK SC Regular"/>
              <a:cs typeface="Noto Sans CJK SC Regular"/>
            </a:endParaRPr>
          </a:p>
          <a:p>
            <a:pPr marL="335915" indent="-285750">
              <a:lnSpc>
                <a:spcPct val="100000"/>
              </a:lnSpc>
              <a:spcBef>
                <a:spcPts val="500"/>
              </a:spcBef>
              <a:buClr>
                <a:srgbClr val="006D6F"/>
              </a:buClr>
              <a:buFont typeface="Arial"/>
              <a:buChar char="•"/>
              <a:tabLst>
                <a:tab pos="335915" algn="l"/>
                <a:tab pos="336550" algn="l"/>
              </a:tabLst>
            </a:pPr>
            <a:r>
              <a:rPr sz="1300" spc="-130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一</a:t>
            </a:r>
            <a:r>
              <a:rPr sz="195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300" spc="-130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位</a:t>
            </a:r>
            <a:r>
              <a:rPr sz="195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餐</a:t>
            </a:r>
            <a:r>
              <a:rPr sz="1300" spc="-130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受</a:t>
            </a:r>
            <a:r>
              <a:rPr sz="195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厅</a:t>
            </a:r>
            <a:r>
              <a:rPr sz="1300" spc="-130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人</a:t>
            </a:r>
            <a:r>
              <a:rPr sz="195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之</a:t>
            </a:r>
            <a:r>
              <a:rPr sz="1300" spc="-130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尊</a:t>
            </a:r>
            <a:r>
              <a:rPr sz="195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一</a:t>
            </a:r>
            <a:r>
              <a:rPr sz="1300" spc="-130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敬</a:t>
            </a:r>
            <a:r>
              <a:rPr sz="195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的独立评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论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家将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这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家餐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厅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评为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该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市排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名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前五</a:t>
            </a:r>
            <a:endParaRPr sz="1300" dirty="0">
              <a:latin typeface="Noto Sans CJK SC Regular"/>
              <a:cs typeface="Noto Sans CJK SC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5109" y="3905575"/>
            <a:ext cx="450469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215" indent="-285750">
              <a:lnSpc>
                <a:spcPct val="100000"/>
              </a:lnSpc>
              <a:spcBef>
                <a:spcPts val="100"/>
              </a:spcBef>
              <a:buClr>
                <a:srgbClr val="006D6F"/>
              </a:buClr>
              <a:buFont typeface="Arial"/>
              <a:buChar char="•"/>
              <a:tabLst>
                <a:tab pos="323215" algn="l"/>
                <a:tab pos="323850" algn="l"/>
              </a:tabLst>
            </a:pPr>
            <a:r>
              <a:rPr sz="1300" spc="-130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这</a:t>
            </a:r>
            <a:r>
              <a:rPr sz="195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费</a:t>
            </a:r>
            <a:r>
              <a:rPr sz="1300" spc="-130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家</a:t>
            </a:r>
            <a:r>
              <a:rPr sz="195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为</a:t>
            </a:r>
            <a:r>
              <a:rPr sz="1300" spc="-130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餐</a:t>
            </a:r>
            <a:r>
              <a:rPr sz="1950" spc="-7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[</a:t>
            </a:r>
            <a:r>
              <a:rPr sz="1950" spc="-66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插</a:t>
            </a:r>
            <a:r>
              <a:rPr sz="1300" spc="-86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厅</a:t>
            </a:r>
            <a:r>
              <a:rPr sz="1950" spc="-66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入</a:t>
            </a:r>
            <a:r>
              <a:rPr sz="1300" spc="-86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仅</a:t>
            </a:r>
            <a:r>
              <a:rPr sz="1950" spc="-66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公</a:t>
            </a:r>
            <a:r>
              <a:rPr sz="1300" spc="-86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提</a:t>
            </a:r>
            <a:r>
              <a:rPr sz="1950" spc="-66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司</a:t>
            </a:r>
            <a:r>
              <a:rPr sz="1300" spc="-86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供</a:t>
            </a:r>
            <a:r>
              <a:rPr sz="1950" spc="-66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用</a:t>
            </a:r>
            <a:r>
              <a:rPr sz="1300" spc="-86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固</a:t>
            </a:r>
            <a:r>
              <a:rPr sz="1950" spc="-66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餐</a:t>
            </a:r>
            <a:r>
              <a:rPr sz="1300" spc="-86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定</a:t>
            </a:r>
            <a:r>
              <a:rPr sz="1950" spc="-66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限</a:t>
            </a:r>
            <a:r>
              <a:rPr sz="1300" spc="-86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950" spc="-660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额</a:t>
            </a:r>
            <a:r>
              <a:rPr sz="1300" spc="-86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四</a:t>
            </a:r>
            <a:r>
              <a:rPr sz="1950" spc="-7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]</a:t>
            </a:r>
            <a:r>
              <a:rPr sz="1950" spc="-1327" baseline="-66239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道菜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套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餐和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葡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萄酒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搭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配，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人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均餐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59740" y="985514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与专业医疗人士和政府官员的商务</a:t>
            </a:r>
            <a:r>
              <a:rPr dirty="0"/>
              <a:t>往</a:t>
            </a:r>
            <a:r>
              <a:rPr spc="-5" dirty="0"/>
              <a:t>来</a:t>
            </a: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5181600" y="1921002"/>
            <a:ext cx="3712210" cy="3019425"/>
          </a:xfrm>
          <a:custGeom>
            <a:avLst/>
            <a:gdLst/>
            <a:ahLst/>
            <a:cxnLst/>
            <a:rect l="l" t="t" r="r" b="b"/>
            <a:pathLst>
              <a:path w="3712209" h="3019425">
                <a:moveTo>
                  <a:pt x="3711702" y="0"/>
                </a:moveTo>
                <a:lnTo>
                  <a:pt x="0" y="0"/>
                </a:lnTo>
                <a:lnTo>
                  <a:pt x="0" y="3019044"/>
                </a:lnTo>
                <a:lnTo>
                  <a:pt x="3711702" y="3019044"/>
                </a:lnTo>
                <a:lnTo>
                  <a:pt x="3711702" y="0"/>
                </a:lnTo>
                <a:close/>
              </a:path>
            </a:pathLst>
          </a:custGeom>
          <a:solidFill>
            <a:srgbClr val="00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425440" y="2107232"/>
            <a:ext cx="3232150" cy="23368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9"/>
              </a:spcBef>
            </a:pPr>
            <a:r>
              <a:rPr sz="1200" b="1" dirty="0">
                <a:solidFill>
                  <a:srgbClr val="FFFFFF"/>
                </a:solidFill>
                <a:latin typeface="Noto Sans CJK SC Bold"/>
                <a:cs typeface="Noto Sans CJK SC Bold"/>
              </a:rPr>
              <a:t>在决定是否选择这家餐厅时，</a:t>
            </a:r>
            <a:endParaRPr sz="1200" dirty="0">
              <a:latin typeface="Noto Sans CJK SC Bold"/>
              <a:cs typeface="Noto Sans CJK SC Bold"/>
            </a:endParaRPr>
          </a:p>
          <a:p>
            <a:pPr>
              <a:lnSpc>
                <a:spcPct val="100000"/>
              </a:lnSpc>
              <a:spcBef>
                <a:spcPts val="359"/>
              </a:spcBef>
            </a:pPr>
            <a:r>
              <a:rPr sz="1200" b="1" dirty="0">
                <a:solidFill>
                  <a:srgbClr val="FFFFFF"/>
                </a:solidFill>
                <a:latin typeface="Noto Sans CJK SC Bold"/>
                <a:cs typeface="Noto Sans CJK SC Bold"/>
              </a:rPr>
              <a:t>有多项因素需要考虑，包括以下几点：</a:t>
            </a:r>
            <a:endParaRPr sz="1200" dirty="0">
              <a:latin typeface="Noto Sans CJK SC Bold"/>
              <a:cs typeface="Noto Sans CJK SC Bold"/>
            </a:endParaRPr>
          </a:p>
          <a:p>
            <a:pPr marL="171450" indent="-171450">
              <a:lnSpc>
                <a:spcPct val="100000"/>
              </a:lnSpc>
              <a:spcBef>
                <a:spcPts val="855"/>
              </a:spcBef>
              <a:buFont typeface="Arial"/>
              <a:buChar char="•"/>
              <a:tabLst>
                <a:tab pos="171450" algn="l"/>
              </a:tabLst>
            </a:pPr>
            <a:r>
              <a:rPr sz="12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当地行业规范对场地和招待限制的要求</a:t>
            </a:r>
            <a:r>
              <a:rPr lang="en-GB" sz="1200" dirty="0" smtClean="0">
                <a:solidFill>
                  <a:schemeClr val="bg1"/>
                </a:solidFill>
                <a:latin typeface="Noto Sans CJK SC Regular"/>
                <a:cs typeface="Noto Sans CJK SC Regular"/>
              </a:rPr>
              <a:t>。</a:t>
            </a:r>
            <a:endParaRPr sz="1200" dirty="0">
              <a:solidFill>
                <a:schemeClr val="bg1"/>
              </a:solidFill>
              <a:latin typeface="Noto Sans CJK SC Regular"/>
              <a:cs typeface="Noto Sans CJK SC Regular"/>
            </a:endParaRPr>
          </a:p>
          <a:p>
            <a:pPr marL="171450" marR="5080" indent="-171450">
              <a:lnSpc>
                <a:spcPct val="125000"/>
              </a:lnSpc>
              <a:spcBef>
                <a:spcPts val="505"/>
              </a:spcBef>
              <a:buFont typeface="Arial"/>
              <a:buChar char="•"/>
              <a:tabLst>
                <a:tab pos="171450" algn="l"/>
              </a:tabLst>
            </a:pPr>
            <a:r>
              <a:rPr sz="1200" dirty="0" err="1">
                <a:solidFill>
                  <a:srgbClr val="FFFFFF"/>
                </a:solidFill>
                <a:latin typeface="Noto Sans CJK SC Regular"/>
                <a:cs typeface="Noto Sans CJK SC Regular"/>
              </a:rPr>
              <a:t>贵公司是否允许进行此项招待活动，是否存在</a:t>
            </a:r>
            <a:r>
              <a:rPr sz="12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 </a:t>
            </a:r>
            <a:r>
              <a:rPr sz="12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预算限制</a:t>
            </a:r>
            <a:r>
              <a:rPr lang="en-GB" sz="1200" dirty="0" smtClean="0">
                <a:solidFill>
                  <a:schemeClr val="bg1"/>
                </a:solidFill>
                <a:latin typeface="Noto Sans CJK SC Regular"/>
                <a:cs typeface="Noto Sans CJK SC Regular"/>
              </a:rPr>
              <a:t>。</a:t>
            </a:r>
            <a:endParaRPr sz="1200" dirty="0">
              <a:latin typeface="Noto Sans CJK SC Regular"/>
              <a:cs typeface="Noto Sans CJK SC Regular"/>
            </a:endParaRPr>
          </a:p>
          <a:p>
            <a:pPr marL="171450" marR="5080" indent="-171450">
              <a:lnSpc>
                <a:spcPct val="125000"/>
              </a:lnSpc>
              <a:spcBef>
                <a:spcPts val="500"/>
              </a:spcBef>
              <a:buFont typeface="Arial"/>
              <a:buChar char="•"/>
              <a:tabLst>
                <a:tab pos="171450" algn="l"/>
              </a:tabLst>
            </a:pPr>
            <a:r>
              <a:rPr sz="12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建议您选择一家较为普通的餐厅，以避免公众 </a:t>
            </a:r>
            <a:r>
              <a:rPr sz="1200" dirty="0" err="1">
                <a:solidFill>
                  <a:srgbClr val="FFFFFF"/>
                </a:solidFill>
                <a:latin typeface="Noto Sans CJK SC Regular"/>
                <a:cs typeface="Noto Sans CJK SC Regular"/>
              </a:rPr>
              <a:t>关注，</a:t>
            </a:r>
            <a:r>
              <a:rPr sz="12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或将招待推迟到其他时间</a:t>
            </a:r>
            <a:r>
              <a:rPr lang="en-GB" sz="1200" dirty="0" smtClean="0">
                <a:solidFill>
                  <a:schemeClr val="bg1"/>
                </a:solidFill>
                <a:latin typeface="Noto Sans CJK SC Regular"/>
                <a:cs typeface="Noto Sans CJK SC Regular"/>
              </a:rPr>
              <a:t>。</a:t>
            </a:r>
            <a:endParaRPr sz="1200" dirty="0">
              <a:latin typeface="Noto Sans CJK SC Regular"/>
              <a:cs typeface="Noto Sans CJK SC Regular"/>
            </a:endParaRPr>
          </a:p>
          <a:p>
            <a:pPr marL="171450" marR="5080" indent="-171450">
              <a:lnSpc>
                <a:spcPct val="125000"/>
              </a:lnSpc>
              <a:spcBef>
                <a:spcPts val="495"/>
              </a:spcBef>
              <a:buFont typeface="Arial"/>
              <a:buChar char="•"/>
              <a:tabLst>
                <a:tab pos="171450" algn="l"/>
              </a:tabLst>
            </a:pPr>
            <a:r>
              <a:rPr sz="1200" dirty="0" err="1">
                <a:solidFill>
                  <a:srgbClr val="FFFFFF"/>
                </a:solidFill>
                <a:latin typeface="Noto Sans CJK SC Regular"/>
                <a:cs typeface="Noto Sans CJK SC Regular"/>
              </a:rPr>
              <a:t>如果专业医疗人士同时担任政府官员，则他们</a:t>
            </a:r>
            <a:r>
              <a:rPr sz="12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 </a:t>
            </a:r>
            <a:r>
              <a:rPr sz="12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也许不能接受此类招待</a:t>
            </a:r>
            <a:r>
              <a:rPr lang="en-GB" sz="1200" dirty="0" smtClean="0">
                <a:solidFill>
                  <a:schemeClr val="bg1"/>
                </a:solidFill>
                <a:latin typeface="Noto Sans CJK SC Regular"/>
                <a:cs typeface="Noto Sans CJK SC Regular"/>
              </a:rPr>
              <a:t>。</a:t>
            </a:r>
            <a:endParaRPr sz="1200" dirty="0">
              <a:latin typeface="Noto Sans CJK SC Regular"/>
              <a:cs typeface="Noto Sans CJK SC Regular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60509" y="4294983"/>
            <a:ext cx="4156075" cy="497205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您是否应该选择这家餐</a:t>
            </a:r>
            <a:r>
              <a:rPr sz="1300" b="1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厅</a:t>
            </a: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与专</a:t>
            </a:r>
            <a:r>
              <a:rPr sz="1300" b="1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业</a:t>
            </a: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医疗</a:t>
            </a:r>
            <a:r>
              <a:rPr sz="1300" b="1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人</a:t>
            </a: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士共</a:t>
            </a:r>
            <a:r>
              <a:rPr sz="1300" b="1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进</a:t>
            </a: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商务</a:t>
            </a:r>
            <a:r>
              <a:rPr sz="1300" b="1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晚</a:t>
            </a: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餐？</a:t>
            </a:r>
            <a:endParaRPr sz="1300">
              <a:latin typeface="Noto Sans CJK SC Bold"/>
              <a:cs typeface="Noto Sans CJK SC 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17902" y="4819408"/>
            <a:ext cx="165100" cy="1625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b="0" dirty="0">
                <a:latin typeface="Gotham HTF Book"/>
                <a:cs typeface="Gotham HTF Book"/>
              </a:rPr>
              <a:t>2</a:t>
            </a:fld>
            <a:endParaRPr sz="1000">
              <a:latin typeface="Gotham HTF Book"/>
              <a:cs typeface="Gotham HTF Book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8774" y="2120972"/>
            <a:ext cx="858519" cy="716280"/>
          </a:xfrm>
          <a:custGeom>
            <a:avLst/>
            <a:gdLst/>
            <a:ahLst/>
            <a:cxnLst/>
            <a:rect l="l" t="t" r="r" b="b"/>
            <a:pathLst>
              <a:path w="858519" h="716280">
                <a:moveTo>
                  <a:pt x="314934" y="0"/>
                </a:moveTo>
                <a:lnTo>
                  <a:pt x="273768" y="20794"/>
                </a:lnTo>
                <a:lnTo>
                  <a:pt x="234508" y="45292"/>
                </a:lnTo>
                <a:lnTo>
                  <a:pt x="197154" y="73494"/>
                </a:lnTo>
                <a:lnTo>
                  <a:pt x="161705" y="105401"/>
                </a:lnTo>
                <a:lnTo>
                  <a:pt x="128161" y="141012"/>
                </a:lnTo>
                <a:lnTo>
                  <a:pt x="96520" y="180327"/>
                </a:lnTo>
                <a:lnTo>
                  <a:pt x="68264" y="222811"/>
                </a:lnTo>
                <a:lnTo>
                  <a:pt x="44877" y="267943"/>
                </a:lnTo>
                <a:lnTo>
                  <a:pt x="26357" y="315722"/>
                </a:lnTo>
                <a:lnTo>
                  <a:pt x="12704" y="366146"/>
                </a:lnTo>
                <a:lnTo>
                  <a:pt x="3919" y="419215"/>
                </a:lnTo>
                <a:lnTo>
                  <a:pt x="0" y="474929"/>
                </a:lnTo>
                <a:lnTo>
                  <a:pt x="4438" y="525776"/>
                </a:lnTo>
                <a:lnTo>
                  <a:pt x="15601" y="571561"/>
                </a:lnTo>
                <a:lnTo>
                  <a:pt x="33489" y="612287"/>
                </a:lnTo>
                <a:lnTo>
                  <a:pt x="58102" y="647954"/>
                </a:lnTo>
                <a:lnTo>
                  <a:pt x="87834" y="677072"/>
                </a:lnTo>
                <a:lnTo>
                  <a:pt x="121080" y="698152"/>
                </a:lnTo>
                <a:lnTo>
                  <a:pt x="157838" y="711195"/>
                </a:lnTo>
                <a:lnTo>
                  <a:pt x="198107" y="716203"/>
                </a:lnTo>
                <a:lnTo>
                  <a:pt x="238357" y="711791"/>
                </a:lnTo>
                <a:lnTo>
                  <a:pt x="302961" y="685287"/>
                </a:lnTo>
                <a:lnTo>
                  <a:pt x="346315" y="637409"/>
                </a:lnTo>
                <a:lnTo>
                  <a:pt x="368061" y="581378"/>
                </a:lnTo>
                <a:lnTo>
                  <a:pt x="370814" y="551129"/>
                </a:lnTo>
                <a:lnTo>
                  <a:pt x="367704" y="517596"/>
                </a:lnTo>
                <a:lnTo>
                  <a:pt x="345957" y="459817"/>
                </a:lnTo>
                <a:lnTo>
                  <a:pt x="304271" y="415604"/>
                </a:lnTo>
                <a:lnTo>
                  <a:pt x="142227" y="408901"/>
                </a:lnTo>
                <a:lnTo>
                  <a:pt x="146556" y="365715"/>
                </a:lnTo>
                <a:lnTo>
                  <a:pt x="158265" y="322587"/>
                </a:lnTo>
                <a:lnTo>
                  <a:pt x="177354" y="279519"/>
                </a:lnTo>
                <a:lnTo>
                  <a:pt x="203822" y="236512"/>
                </a:lnTo>
                <a:lnTo>
                  <a:pt x="236717" y="195528"/>
                </a:lnTo>
                <a:lnTo>
                  <a:pt x="275089" y="158532"/>
                </a:lnTo>
                <a:lnTo>
                  <a:pt x="318942" y="125525"/>
                </a:lnTo>
                <a:lnTo>
                  <a:pt x="368274" y="96507"/>
                </a:lnTo>
                <a:lnTo>
                  <a:pt x="314934" y="0"/>
                </a:lnTo>
                <a:close/>
              </a:path>
              <a:path w="858519" h="716280">
                <a:moveTo>
                  <a:pt x="213347" y="388581"/>
                </a:moveTo>
                <a:lnTo>
                  <a:pt x="173024" y="393979"/>
                </a:lnTo>
                <a:lnTo>
                  <a:pt x="142227" y="408901"/>
                </a:lnTo>
                <a:lnTo>
                  <a:pt x="291927" y="408901"/>
                </a:lnTo>
                <a:lnTo>
                  <a:pt x="277595" y="401118"/>
                </a:lnTo>
                <a:lnTo>
                  <a:pt x="247287" y="392111"/>
                </a:lnTo>
                <a:lnTo>
                  <a:pt x="213347" y="388581"/>
                </a:lnTo>
                <a:close/>
              </a:path>
              <a:path w="858519" h="716280">
                <a:moveTo>
                  <a:pt x="802563" y="0"/>
                </a:moveTo>
                <a:lnTo>
                  <a:pt x="761319" y="20794"/>
                </a:lnTo>
                <a:lnTo>
                  <a:pt x="721927" y="45292"/>
                </a:lnTo>
                <a:lnTo>
                  <a:pt x="684387" y="73494"/>
                </a:lnTo>
                <a:lnTo>
                  <a:pt x="648699" y="105401"/>
                </a:lnTo>
                <a:lnTo>
                  <a:pt x="614863" y="141012"/>
                </a:lnTo>
                <a:lnTo>
                  <a:pt x="582879" y="180327"/>
                </a:lnTo>
                <a:lnTo>
                  <a:pt x="554281" y="222811"/>
                </a:lnTo>
                <a:lnTo>
                  <a:pt x="530602" y="267943"/>
                </a:lnTo>
                <a:lnTo>
                  <a:pt x="511844" y="315722"/>
                </a:lnTo>
                <a:lnTo>
                  <a:pt x="498008" y="366146"/>
                </a:lnTo>
                <a:lnTo>
                  <a:pt x="489093" y="419215"/>
                </a:lnTo>
                <a:lnTo>
                  <a:pt x="485101" y="474929"/>
                </a:lnTo>
                <a:lnTo>
                  <a:pt x="489670" y="525776"/>
                </a:lnTo>
                <a:lnTo>
                  <a:pt x="501089" y="571561"/>
                </a:lnTo>
                <a:lnTo>
                  <a:pt x="519354" y="612287"/>
                </a:lnTo>
                <a:lnTo>
                  <a:pt x="544461" y="647954"/>
                </a:lnTo>
                <a:lnTo>
                  <a:pt x="574694" y="677072"/>
                </a:lnTo>
                <a:lnTo>
                  <a:pt x="608317" y="698152"/>
                </a:lnTo>
                <a:lnTo>
                  <a:pt x="645331" y="711195"/>
                </a:lnTo>
                <a:lnTo>
                  <a:pt x="685736" y="716203"/>
                </a:lnTo>
                <a:lnTo>
                  <a:pt x="725986" y="711791"/>
                </a:lnTo>
                <a:lnTo>
                  <a:pt x="790590" y="685287"/>
                </a:lnTo>
                <a:lnTo>
                  <a:pt x="833946" y="637409"/>
                </a:lnTo>
                <a:lnTo>
                  <a:pt x="855696" y="581378"/>
                </a:lnTo>
                <a:lnTo>
                  <a:pt x="858443" y="551129"/>
                </a:lnTo>
                <a:lnTo>
                  <a:pt x="855348" y="517596"/>
                </a:lnTo>
                <a:lnTo>
                  <a:pt x="833440" y="459817"/>
                </a:lnTo>
                <a:lnTo>
                  <a:pt x="791294" y="415604"/>
                </a:lnTo>
                <a:lnTo>
                  <a:pt x="629869" y="408901"/>
                </a:lnTo>
                <a:lnTo>
                  <a:pt x="634190" y="365715"/>
                </a:lnTo>
                <a:lnTo>
                  <a:pt x="645896" y="322587"/>
                </a:lnTo>
                <a:lnTo>
                  <a:pt x="664984" y="279519"/>
                </a:lnTo>
                <a:lnTo>
                  <a:pt x="691451" y="236512"/>
                </a:lnTo>
                <a:lnTo>
                  <a:pt x="724348" y="195528"/>
                </a:lnTo>
                <a:lnTo>
                  <a:pt x="762723" y="158532"/>
                </a:lnTo>
                <a:lnTo>
                  <a:pt x="806576" y="125525"/>
                </a:lnTo>
                <a:lnTo>
                  <a:pt x="855903" y="96507"/>
                </a:lnTo>
                <a:lnTo>
                  <a:pt x="802563" y="0"/>
                </a:lnTo>
                <a:close/>
              </a:path>
              <a:path w="858519" h="716280">
                <a:moveTo>
                  <a:pt x="698436" y="388581"/>
                </a:moveTo>
                <a:lnTo>
                  <a:pt x="659384" y="393979"/>
                </a:lnTo>
                <a:lnTo>
                  <a:pt x="629869" y="408901"/>
                </a:lnTo>
                <a:lnTo>
                  <a:pt x="778735" y="408901"/>
                </a:lnTo>
                <a:lnTo>
                  <a:pt x="764152" y="401118"/>
                </a:lnTo>
                <a:lnTo>
                  <a:pt x="733200" y="392111"/>
                </a:lnTo>
                <a:lnTo>
                  <a:pt x="698436" y="388581"/>
                </a:lnTo>
                <a:close/>
              </a:path>
            </a:pathLst>
          </a:custGeom>
          <a:solidFill>
            <a:srgbClr val="D2E3DE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62007" y="3718684"/>
            <a:ext cx="861060" cy="716280"/>
          </a:xfrm>
          <a:custGeom>
            <a:avLst/>
            <a:gdLst/>
            <a:ahLst/>
            <a:cxnLst/>
            <a:rect l="l" t="t" r="r" b="b"/>
            <a:pathLst>
              <a:path w="861060" h="716279">
                <a:moveTo>
                  <a:pt x="855227" y="307301"/>
                </a:moveTo>
                <a:lnTo>
                  <a:pt x="716216" y="307301"/>
                </a:lnTo>
                <a:lnTo>
                  <a:pt x="711887" y="350488"/>
                </a:lnTo>
                <a:lnTo>
                  <a:pt x="700177" y="393615"/>
                </a:lnTo>
                <a:lnTo>
                  <a:pt x="681088" y="436684"/>
                </a:lnTo>
                <a:lnTo>
                  <a:pt x="654621" y="479691"/>
                </a:lnTo>
                <a:lnTo>
                  <a:pt x="621726" y="520675"/>
                </a:lnTo>
                <a:lnTo>
                  <a:pt x="583353" y="557671"/>
                </a:lnTo>
                <a:lnTo>
                  <a:pt x="539501" y="590678"/>
                </a:lnTo>
                <a:lnTo>
                  <a:pt x="490169" y="619696"/>
                </a:lnTo>
                <a:lnTo>
                  <a:pt x="543509" y="716203"/>
                </a:lnTo>
                <a:lnTo>
                  <a:pt x="584753" y="694918"/>
                </a:lnTo>
                <a:lnTo>
                  <a:pt x="624145" y="670063"/>
                </a:lnTo>
                <a:lnTo>
                  <a:pt x="661685" y="641637"/>
                </a:lnTo>
                <a:lnTo>
                  <a:pt x="697373" y="609639"/>
                </a:lnTo>
                <a:lnTo>
                  <a:pt x="731209" y="574068"/>
                </a:lnTo>
                <a:lnTo>
                  <a:pt x="763193" y="534923"/>
                </a:lnTo>
                <a:lnTo>
                  <a:pt x="791791" y="492662"/>
                </a:lnTo>
                <a:lnTo>
                  <a:pt x="815470" y="447729"/>
                </a:lnTo>
                <a:lnTo>
                  <a:pt x="834228" y="400124"/>
                </a:lnTo>
                <a:lnTo>
                  <a:pt x="848064" y="349847"/>
                </a:lnTo>
                <a:lnTo>
                  <a:pt x="855227" y="307301"/>
                </a:lnTo>
                <a:close/>
              </a:path>
              <a:path w="861060" h="716279">
                <a:moveTo>
                  <a:pt x="660336" y="0"/>
                </a:moveTo>
                <a:lnTo>
                  <a:pt x="620086" y="4262"/>
                </a:lnTo>
                <a:lnTo>
                  <a:pt x="555482" y="30293"/>
                </a:lnTo>
                <a:lnTo>
                  <a:pt x="512128" y="77636"/>
                </a:lnTo>
                <a:lnTo>
                  <a:pt x="490382" y="134144"/>
                </a:lnTo>
                <a:lnTo>
                  <a:pt x="487629" y="165074"/>
                </a:lnTo>
                <a:lnTo>
                  <a:pt x="490739" y="198607"/>
                </a:lnTo>
                <a:lnTo>
                  <a:pt x="512485" y="256386"/>
                </a:lnTo>
                <a:lnTo>
                  <a:pt x="554172" y="300598"/>
                </a:lnTo>
                <a:lnTo>
                  <a:pt x="611156" y="324092"/>
                </a:lnTo>
                <a:lnTo>
                  <a:pt x="645096" y="327621"/>
                </a:lnTo>
                <a:lnTo>
                  <a:pt x="655624" y="327104"/>
                </a:lnTo>
                <a:lnTo>
                  <a:pt x="694458" y="318135"/>
                </a:lnTo>
                <a:lnTo>
                  <a:pt x="716216" y="307301"/>
                </a:lnTo>
                <a:lnTo>
                  <a:pt x="855227" y="307301"/>
                </a:lnTo>
                <a:lnTo>
                  <a:pt x="856979" y="296897"/>
                </a:lnTo>
                <a:lnTo>
                  <a:pt x="860971" y="241274"/>
                </a:lnTo>
                <a:lnTo>
                  <a:pt x="856402" y="190427"/>
                </a:lnTo>
                <a:lnTo>
                  <a:pt x="844983" y="144641"/>
                </a:lnTo>
                <a:lnTo>
                  <a:pt x="826718" y="103916"/>
                </a:lnTo>
                <a:lnTo>
                  <a:pt x="801611" y="68249"/>
                </a:lnTo>
                <a:lnTo>
                  <a:pt x="771378" y="39131"/>
                </a:lnTo>
                <a:lnTo>
                  <a:pt x="737755" y="18051"/>
                </a:lnTo>
                <a:lnTo>
                  <a:pt x="700741" y="5007"/>
                </a:lnTo>
                <a:lnTo>
                  <a:pt x="660336" y="0"/>
                </a:lnTo>
                <a:close/>
              </a:path>
              <a:path w="861060" h="716279">
                <a:moveTo>
                  <a:pt x="367598" y="307301"/>
                </a:moveTo>
                <a:lnTo>
                  <a:pt x="228574" y="307301"/>
                </a:lnTo>
                <a:lnTo>
                  <a:pt x="224253" y="350488"/>
                </a:lnTo>
                <a:lnTo>
                  <a:pt x="212547" y="393615"/>
                </a:lnTo>
                <a:lnTo>
                  <a:pt x="193459" y="436684"/>
                </a:lnTo>
                <a:lnTo>
                  <a:pt x="166992" y="479691"/>
                </a:lnTo>
                <a:lnTo>
                  <a:pt x="134095" y="520675"/>
                </a:lnTo>
                <a:lnTo>
                  <a:pt x="95719" y="557671"/>
                </a:lnTo>
                <a:lnTo>
                  <a:pt x="51867" y="590678"/>
                </a:lnTo>
                <a:lnTo>
                  <a:pt x="2539" y="619696"/>
                </a:lnTo>
                <a:lnTo>
                  <a:pt x="55879" y="716203"/>
                </a:lnTo>
                <a:lnTo>
                  <a:pt x="97124" y="694918"/>
                </a:lnTo>
                <a:lnTo>
                  <a:pt x="136516" y="670063"/>
                </a:lnTo>
                <a:lnTo>
                  <a:pt x="174056" y="641637"/>
                </a:lnTo>
                <a:lnTo>
                  <a:pt x="209744" y="609639"/>
                </a:lnTo>
                <a:lnTo>
                  <a:pt x="243580" y="574068"/>
                </a:lnTo>
                <a:lnTo>
                  <a:pt x="275564" y="534923"/>
                </a:lnTo>
                <a:lnTo>
                  <a:pt x="304162" y="492662"/>
                </a:lnTo>
                <a:lnTo>
                  <a:pt x="327841" y="447729"/>
                </a:lnTo>
                <a:lnTo>
                  <a:pt x="346598" y="400124"/>
                </a:lnTo>
                <a:lnTo>
                  <a:pt x="360435" y="349847"/>
                </a:lnTo>
                <a:lnTo>
                  <a:pt x="367598" y="307301"/>
                </a:lnTo>
                <a:close/>
              </a:path>
              <a:path w="861060" h="716279">
                <a:moveTo>
                  <a:pt x="172707" y="0"/>
                </a:moveTo>
                <a:lnTo>
                  <a:pt x="132456" y="4262"/>
                </a:lnTo>
                <a:lnTo>
                  <a:pt x="67853" y="30293"/>
                </a:lnTo>
                <a:lnTo>
                  <a:pt x="24497" y="77636"/>
                </a:lnTo>
                <a:lnTo>
                  <a:pt x="2747" y="134144"/>
                </a:lnTo>
                <a:lnTo>
                  <a:pt x="0" y="165074"/>
                </a:lnTo>
                <a:lnTo>
                  <a:pt x="3095" y="198607"/>
                </a:lnTo>
                <a:lnTo>
                  <a:pt x="25003" y="256386"/>
                </a:lnTo>
                <a:lnTo>
                  <a:pt x="67149" y="300598"/>
                </a:lnTo>
                <a:lnTo>
                  <a:pt x="125243" y="324092"/>
                </a:lnTo>
                <a:lnTo>
                  <a:pt x="160007" y="327621"/>
                </a:lnTo>
                <a:lnTo>
                  <a:pt x="170391" y="327104"/>
                </a:lnTo>
                <a:lnTo>
                  <a:pt x="207598" y="318135"/>
                </a:lnTo>
                <a:lnTo>
                  <a:pt x="228574" y="307301"/>
                </a:lnTo>
                <a:lnTo>
                  <a:pt x="367598" y="307301"/>
                </a:lnTo>
                <a:lnTo>
                  <a:pt x="369349" y="296897"/>
                </a:lnTo>
                <a:lnTo>
                  <a:pt x="373341" y="241274"/>
                </a:lnTo>
                <a:lnTo>
                  <a:pt x="368772" y="190427"/>
                </a:lnTo>
                <a:lnTo>
                  <a:pt x="357354" y="144641"/>
                </a:lnTo>
                <a:lnTo>
                  <a:pt x="339089" y="103916"/>
                </a:lnTo>
                <a:lnTo>
                  <a:pt x="313982" y="68249"/>
                </a:lnTo>
                <a:lnTo>
                  <a:pt x="283749" y="39131"/>
                </a:lnTo>
                <a:lnTo>
                  <a:pt x="250126" y="18051"/>
                </a:lnTo>
                <a:lnTo>
                  <a:pt x="213112" y="5007"/>
                </a:lnTo>
                <a:lnTo>
                  <a:pt x="172707" y="0"/>
                </a:lnTo>
                <a:close/>
              </a:path>
            </a:pathLst>
          </a:custGeom>
          <a:solidFill>
            <a:srgbClr val="D2E3DE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9200" y="700273"/>
            <a:ext cx="4114799" cy="444321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0509" y="1937373"/>
            <a:ext cx="17830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闲聊：第1部分</a:t>
            </a:r>
            <a:endParaRPr sz="2100">
              <a:latin typeface="Noto Sans CJK SC Bold"/>
              <a:cs typeface="Noto Sans CJK SC 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0509" y="2325486"/>
            <a:ext cx="4053840" cy="1640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2410">
              <a:lnSpc>
                <a:spcPct val="125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在与一位受人尊敬的专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业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医疗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人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士共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进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商务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晚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餐时， 他对您说：</a:t>
            </a:r>
            <a:endParaRPr sz="1300">
              <a:latin typeface="Noto Sans CJK SC Regular"/>
              <a:cs typeface="Noto Sans CJK SC Regular"/>
            </a:endParaRPr>
          </a:p>
          <a:p>
            <a:pPr marL="240665" marR="5080">
              <a:lnSpc>
                <a:spcPct val="120400"/>
              </a:lnSpc>
              <a:spcBef>
                <a:spcPts val="1010"/>
              </a:spcBef>
            </a:pP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如您所知，我长期以来</a:t>
            </a:r>
            <a:r>
              <a:rPr sz="1350" i="1" spc="-3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 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一直在使用贵公司的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产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品</a:t>
            </a:r>
            <a:r>
              <a:rPr sz="1350" i="1" spc="-3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r>
              <a:rPr sz="1350" i="1" spc="-4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我 打算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借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助自己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经验向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其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他医生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推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广你们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产品，如 果您能提供一些回报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我很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乐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意在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手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术中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使</a:t>
            </a:r>
            <a:r>
              <a:rPr sz="1350" i="1" spc="-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用这些产 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品。我会在下周告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诉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您更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多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详情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我等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着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</a:t>
            </a:r>
            <a:r>
              <a:rPr sz="1350" i="1" spc="-135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endParaRPr sz="1350">
              <a:latin typeface="Noto Sans CJK SC Regular"/>
              <a:cs typeface="Noto Sans CJK SC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59740" y="985514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与专业医疗人士和政府官员的商务</a:t>
            </a:r>
            <a:r>
              <a:rPr dirty="0"/>
              <a:t>往</a:t>
            </a:r>
            <a:r>
              <a:rPr spc="-5" dirty="0"/>
              <a:t>来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359994" y="203449"/>
            <a:ext cx="7304405" cy="607695"/>
            <a:chOff x="359994" y="203449"/>
            <a:chExt cx="7304405" cy="60769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20128" y="203449"/>
              <a:ext cx="544067" cy="54406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59994" y="223227"/>
              <a:ext cx="6227445" cy="587375"/>
            </a:xfrm>
            <a:custGeom>
              <a:avLst/>
              <a:gdLst/>
              <a:ahLst/>
              <a:cxnLst/>
              <a:rect l="l" t="t" r="r" b="b"/>
              <a:pathLst>
                <a:path w="6227445" h="587375">
                  <a:moveTo>
                    <a:pt x="6227305" y="0"/>
                  </a:moveTo>
                  <a:lnTo>
                    <a:pt x="0" y="0"/>
                  </a:lnTo>
                  <a:lnTo>
                    <a:pt x="0" y="587298"/>
                  </a:lnTo>
                  <a:lnTo>
                    <a:pt x="6227305" y="587298"/>
                  </a:lnTo>
                  <a:lnTo>
                    <a:pt x="62273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60509" y="3838339"/>
            <a:ext cx="1183005" cy="888365"/>
          </a:xfrm>
          <a:prstGeom prst="rect">
            <a:avLst/>
          </a:prstGeom>
        </p:spPr>
        <p:txBody>
          <a:bodyPr vert="horz" wrap="square" lIns="0" tIns="156210" rIns="0" bIns="0" rtlCol="0">
            <a:spAutoFit/>
          </a:bodyPr>
          <a:lstStyle/>
          <a:p>
            <a:pPr marR="31115" algn="ctr">
              <a:lnSpc>
                <a:spcPct val="100000"/>
              </a:lnSpc>
              <a:spcBef>
                <a:spcPts val="1230"/>
              </a:spcBef>
            </a:pP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好消息。</a:t>
            </a:r>
            <a:endParaRPr sz="1350">
              <a:latin typeface="Noto Sans CJK SC Regular"/>
              <a:cs typeface="Noto Sans CJK SC Regular"/>
            </a:endParaRPr>
          </a:p>
          <a:p>
            <a:pPr algn="ctr">
              <a:lnSpc>
                <a:spcPct val="100000"/>
              </a:lnSpc>
              <a:spcBef>
                <a:spcPts val="1380"/>
              </a:spcBef>
            </a:pP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您应如何回应？</a:t>
            </a:r>
            <a:endParaRPr sz="1300">
              <a:latin typeface="Noto Sans CJK SC Bold"/>
              <a:cs typeface="Noto Sans CJK SC 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17902" y="4819408"/>
            <a:ext cx="174625" cy="1625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b="0" dirty="0">
                <a:latin typeface="Gotham HTF Book"/>
                <a:cs typeface="Gotham HTF Book"/>
              </a:rPr>
              <a:t>3</a:t>
            </a:fld>
            <a:endParaRPr sz="1000">
              <a:latin typeface="Gotham HTF Book"/>
              <a:cs typeface="Gotham HTF Book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8774" y="2120972"/>
            <a:ext cx="858519" cy="716280"/>
          </a:xfrm>
          <a:custGeom>
            <a:avLst/>
            <a:gdLst/>
            <a:ahLst/>
            <a:cxnLst/>
            <a:rect l="l" t="t" r="r" b="b"/>
            <a:pathLst>
              <a:path w="858519" h="716280">
                <a:moveTo>
                  <a:pt x="314934" y="0"/>
                </a:moveTo>
                <a:lnTo>
                  <a:pt x="273768" y="20794"/>
                </a:lnTo>
                <a:lnTo>
                  <a:pt x="234508" y="45292"/>
                </a:lnTo>
                <a:lnTo>
                  <a:pt x="197154" y="73494"/>
                </a:lnTo>
                <a:lnTo>
                  <a:pt x="161705" y="105401"/>
                </a:lnTo>
                <a:lnTo>
                  <a:pt x="128161" y="141012"/>
                </a:lnTo>
                <a:lnTo>
                  <a:pt x="96520" y="180327"/>
                </a:lnTo>
                <a:lnTo>
                  <a:pt x="68264" y="222811"/>
                </a:lnTo>
                <a:lnTo>
                  <a:pt x="44877" y="267943"/>
                </a:lnTo>
                <a:lnTo>
                  <a:pt x="26357" y="315722"/>
                </a:lnTo>
                <a:lnTo>
                  <a:pt x="12704" y="366146"/>
                </a:lnTo>
                <a:lnTo>
                  <a:pt x="3919" y="419215"/>
                </a:lnTo>
                <a:lnTo>
                  <a:pt x="0" y="474929"/>
                </a:lnTo>
                <a:lnTo>
                  <a:pt x="4438" y="525776"/>
                </a:lnTo>
                <a:lnTo>
                  <a:pt x="15601" y="571561"/>
                </a:lnTo>
                <a:lnTo>
                  <a:pt x="33489" y="612287"/>
                </a:lnTo>
                <a:lnTo>
                  <a:pt x="58102" y="647954"/>
                </a:lnTo>
                <a:lnTo>
                  <a:pt x="87834" y="677072"/>
                </a:lnTo>
                <a:lnTo>
                  <a:pt x="121080" y="698152"/>
                </a:lnTo>
                <a:lnTo>
                  <a:pt x="157838" y="711195"/>
                </a:lnTo>
                <a:lnTo>
                  <a:pt x="198107" y="716203"/>
                </a:lnTo>
                <a:lnTo>
                  <a:pt x="238357" y="711791"/>
                </a:lnTo>
                <a:lnTo>
                  <a:pt x="302961" y="685287"/>
                </a:lnTo>
                <a:lnTo>
                  <a:pt x="346315" y="637409"/>
                </a:lnTo>
                <a:lnTo>
                  <a:pt x="368061" y="581378"/>
                </a:lnTo>
                <a:lnTo>
                  <a:pt x="370814" y="551129"/>
                </a:lnTo>
                <a:lnTo>
                  <a:pt x="367704" y="517596"/>
                </a:lnTo>
                <a:lnTo>
                  <a:pt x="345957" y="459817"/>
                </a:lnTo>
                <a:lnTo>
                  <a:pt x="304271" y="415604"/>
                </a:lnTo>
                <a:lnTo>
                  <a:pt x="142227" y="408901"/>
                </a:lnTo>
                <a:lnTo>
                  <a:pt x="146556" y="365715"/>
                </a:lnTo>
                <a:lnTo>
                  <a:pt x="158265" y="322587"/>
                </a:lnTo>
                <a:lnTo>
                  <a:pt x="177354" y="279519"/>
                </a:lnTo>
                <a:lnTo>
                  <a:pt x="203822" y="236512"/>
                </a:lnTo>
                <a:lnTo>
                  <a:pt x="236717" y="195528"/>
                </a:lnTo>
                <a:lnTo>
                  <a:pt x="275089" y="158532"/>
                </a:lnTo>
                <a:lnTo>
                  <a:pt x="318942" y="125525"/>
                </a:lnTo>
                <a:lnTo>
                  <a:pt x="368274" y="96507"/>
                </a:lnTo>
                <a:lnTo>
                  <a:pt x="314934" y="0"/>
                </a:lnTo>
                <a:close/>
              </a:path>
              <a:path w="858519" h="716280">
                <a:moveTo>
                  <a:pt x="213347" y="388581"/>
                </a:moveTo>
                <a:lnTo>
                  <a:pt x="173024" y="393979"/>
                </a:lnTo>
                <a:lnTo>
                  <a:pt x="142227" y="408901"/>
                </a:lnTo>
                <a:lnTo>
                  <a:pt x="291927" y="408901"/>
                </a:lnTo>
                <a:lnTo>
                  <a:pt x="277595" y="401118"/>
                </a:lnTo>
                <a:lnTo>
                  <a:pt x="247287" y="392111"/>
                </a:lnTo>
                <a:lnTo>
                  <a:pt x="213347" y="388581"/>
                </a:lnTo>
                <a:close/>
              </a:path>
              <a:path w="858519" h="716280">
                <a:moveTo>
                  <a:pt x="802563" y="0"/>
                </a:moveTo>
                <a:lnTo>
                  <a:pt x="761319" y="20794"/>
                </a:lnTo>
                <a:lnTo>
                  <a:pt x="721927" y="45292"/>
                </a:lnTo>
                <a:lnTo>
                  <a:pt x="684387" y="73494"/>
                </a:lnTo>
                <a:lnTo>
                  <a:pt x="648699" y="105401"/>
                </a:lnTo>
                <a:lnTo>
                  <a:pt x="614863" y="141012"/>
                </a:lnTo>
                <a:lnTo>
                  <a:pt x="582879" y="180327"/>
                </a:lnTo>
                <a:lnTo>
                  <a:pt x="554281" y="222811"/>
                </a:lnTo>
                <a:lnTo>
                  <a:pt x="530602" y="267943"/>
                </a:lnTo>
                <a:lnTo>
                  <a:pt x="511844" y="315722"/>
                </a:lnTo>
                <a:lnTo>
                  <a:pt x="498008" y="366146"/>
                </a:lnTo>
                <a:lnTo>
                  <a:pt x="489093" y="419215"/>
                </a:lnTo>
                <a:lnTo>
                  <a:pt x="485101" y="474929"/>
                </a:lnTo>
                <a:lnTo>
                  <a:pt x="489670" y="525776"/>
                </a:lnTo>
                <a:lnTo>
                  <a:pt x="501089" y="571561"/>
                </a:lnTo>
                <a:lnTo>
                  <a:pt x="519354" y="612287"/>
                </a:lnTo>
                <a:lnTo>
                  <a:pt x="544461" y="647954"/>
                </a:lnTo>
                <a:lnTo>
                  <a:pt x="574694" y="677072"/>
                </a:lnTo>
                <a:lnTo>
                  <a:pt x="608317" y="698152"/>
                </a:lnTo>
                <a:lnTo>
                  <a:pt x="645331" y="711195"/>
                </a:lnTo>
                <a:lnTo>
                  <a:pt x="685736" y="716203"/>
                </a:lnTo>
                <a:lnTo>
                  <a:pt x="725986" y="711791"/>
                </a:lnTo>
                <a:lnTo>
                  <a:pt x="790590" y="685287"/>
                </a:lnTo>
                <a:lnTo>
                  <a:pt x="833946" y="637409"/>
                </a:lnTo>
                <a:lnTo>
                  <a:pt x="855696" y="581378"/>
                </a:lnTo>
                <a:lnTo>
                  <a:pt x="858443" y="551129"/>
                </a:lnTo>
                <a:lnTo>
                  <a:pt x="855348" y="517596"/>
                </a:lnTo>
                <a:lnTo>
                  <a:pt x="833440" y="459817"/>
                </a:lnTo>
                <a:lnTo>
                  <a:pt x="791294" y="415604"/>
                </a:lnTo>
                <a:lnTo>
                  <a:pt x="629869" y="408901"/>
                </a:lnTo>
                <a:lnTo>
                  <a:pt x="634190" y="365715"/>
                </a:lnTo>
                <a:lnTo>
                  <a:pt x="645896" y="322587"/>
                </a:lnTo>
                <a:lnTo>
                  <a:pt x="664984" y="279519"/>
                </a:lnTo>
                <a:lnTo>
                  <a:pt x="691451" y="236512"/>
                </a:lnTo>
                <a:lnTo>
                  <a:pt x="724348" y="195528"/>
                </a:lnTo>
                <a:lnTo>
                  <a:pt x="762723" y="158532"/>
                </a:lnTo>
                <a:lnTo>
                  <a:pt x="806576" y="125525"/>
                </a:lnTo>
                <a:lnTo>
                  <a:pt x="855903" y="96507"/>
                </a:lnTo>
                <a:lnTo>
                  <a:pt x="802563" y="0"/>
                </a:lnTo>
                <a:close/>
              </a:path>
              <a:path w="858519" h="716280">
                <a:moveTo>
                  <a:pt x="698436" y="388581"/>
                </a:moveTo>
                <a:lnTo>
                  <a:pt x="659384" y="393979"/>
                </a:lnTo>
                <a:lnTo>
                  <a:pt x="629869" y="408901"/>
                </a:lnTo>
                <a:lnTo>
                  <a:pt x="778735" y="408901"/>
                </a:lnTo>
                <a:lnTo>
                  <a:pt x="764152" y="401118"/>
                </a:lnTo>
                <a:lnTo>
                  <a:pt x="733200" y="392111"/>
                </a:lnTo>
                <a:lnTo>
                  <a:pt x="698436" y="388581"/>
                </a:lnTo>
                <a:close/>
              </a:path>
            </a:pathLst>
          </a:custGeom>
          <a:solidFill>
            <a:srgbClr val="D2E3DE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62007" y="3718684"/>
            <a:ext cx="861060" cy="716280"/>
          </a:xfrm>
          <a:custGeom>
            <a:avLst/>
            <a:gdLst/>
            <a:ahLst/>
            <a:cxnLst/>
            <a:rect l="l" t="t" r="r" b="b"/>
            <a:pathLst>
              <a:path w="861060" h="716279">
                <a:moveTo>
                  <a:pt x="855227" y="307301"/>
                </a:moveTo>
                <a:lnTo>
                  <a:pt x="716216" y="307301"/>
                </a:lnTo>
                <a:lnTo>
                  <a:pt x="711887" y="350488"/>
                </a:lnTo>
                <a:lnTo>
                  <a:pt x="700177" y="393615"/>
                </a:lnTo>
                <a:lnTo>
                  <a:pt x="681088" y="436684"/>
                </a:lnTo>
                <a:lnTo>
                  <a:pt x="654621" y="479691"/>
                </a:lnTo>
                <a:lnTo>
                  <a:pt x="621726" y="520675"/>
                </a:lnTo>
                <a:lnTo>
                  <a:pt x="583353" y="557671"/>
                </a:lnTo>
                <a:lnTo>
                  <a:pt x="539501" y="590678"/>
                </a:lnTo>
                <a:lnTo>
                  <a:pt x="490169" y="619696"/>
                </a:lnTo>
                <a:lnTo>
                  <a:pt x="543509" y="716203"/>
                </a:lnTo>
                <a:lnTo>
                  <a:pt x="584753" y="694918"/>
                </a:lnTo>
                <a:lnTo>
                  <a:pt x="624145" y="670063"/>
                </a:lnTo>
                <a:lnTo>
                  <a:pt x="661685" y="641637"/>
                </a:lnTo>
                <a:lnTo>
                  <a:pt x="697373" y="609639"/>
                </a:lnTo>
                <a:lnTo>
                  <a:pt x="731209" y="574068"/>
                </a:lnTo>
                <a:lnTo>
                  <a:pt x="763193" y="534923"/>
                </a:lnTo>
                <a:lnTo>
                  <a:pt x="791791" y="492662"/>
                </a:lnTo>
                <a:lnTo>
                  <a:pt x="815470" y="447729"/>
                </a:lnTo>
                <a:lnTo>
                  <a:pt x="834228" y="400124"/>
                </a:lnTo>
                <a:lnTo>
                  <a:pt x="848064" y="349847"/>
                </a:lnTo>
                <a:lnTo>
                  <a:pt x="855227" y="307301"/>
                </a:lnTo>
                <a:close/>
              </a:path>
              <a:path w="861060" h="716279">
                <a:moveTo>
                  <a:pt x="660336" y="0"/>
                </a:moveTo>
                <a:lnTo>
                  <a:pt x="620086" y="4262"/>
                </a:lnTo>
                <a:lnTo>
                  <a:pt x="555482" y="30293"/>
                </a:lnTo>
                <a:lnTo>
                  <a:pt x="512128" y="77636"/>
                </a:lnTo>
                <a:lnTo>
                  <a:pt x="490382" y="134144"/>
                </a:lnTo>
                <a:lnTo>
                  <a:pt x="487629" y="165074"/>
                </a:lnTo>
                <a:lnTo>
                  <a:pt x="490739" y="198607"/>
                </a:lnTo>
                <a:lnTo>
                  <a:pt x="512485" y="256386"/>
                </a:lnTo>
                <a:lnTo>
                  <a:pt x="554172" y="300598"/>
                </a:lnTo>
                <a:lnTo>
                  <a:pt x="611156" y="324092"/>
                </a:lnTo>
                <a:lnTo>
                  <a:pt x="645096" y="327621"/>
                </a:lnTo>
                <a:lnTo>
                  <a:pt x="655624" y="327104"/>
                </a:lnTo>
                <a:lnTo>
                  <a:pt x="694458" y="318135"/>
                </a:lnTo>
                <a:lnTo>
                  <a:pt x="716216" y="307301"/>
                </a:lnTo>
                <a:lnTo>
                  <a:pt x="855227" y="307301"/>
                </a:lnTo>
                <a:lnTo>
                  <a:pt x="856979" y="296897"/>
                </a:lnTo>
                <a:lnTo>
                  <a:pt x="860971" y="241274"/>
                </a:lnTo>
                <a:lnTo>
                  <a:pt x="856402" y="190427"/>
                </a:lnTo>
                <a:lnTo>
                  <a:pt x="844983" y="144641"/>
                </a:lnTo>
                <a:lnTo>
                  <a:pt x="826718" y="103916"/>
                </a:lnTo>
                <a:lnTo>
                  <a:pt x="801611" y="68249"/>
                </a:lnTo>
                <a:lnTo>
                  <a:pt x="771378" y="39131"/>
                </a:lnTo>
                <a:lnTo>
                  <a:pt x="737755" y="18051"/>
                </a:lnTo>
                <a:lnTo>
                  <a:pt x="700741" y="5007"/>
                </a:lnTo>
                <a:lnTo>
                  <a:pt x="660336" y="0"/>
                </a:lnTo>
                <a:close/>
              </a:path>
              <a:path w="861060" h="716279">
                <a:moveTo>
                  <a:pt x="367598" y="307301"/>
                </a:moveTo>
                <a:lnTo>
                  <a:pt x="228574" y="307301"/>
                </a:lnTo>
                <a:lnTo>
                  <a:pt x="224253" y="350488"/>
                </a:lnTo>
                <a:lnTo>
                  <a:pt x="212547" y="393615"/>
                </a:lnTo>
                <a:lnTo>
                  <a:pt x="193459" y="436684"/>
                </a:lnTo>
                <a:lnTo>
                  <a:pt x="166992" y="479691"/>
                </a:lnTo>
                <a:lnTo>
                  <a:pt x="134095" y="520675"/>
                </a:lnTo>
                <a:lnTo>
                  <a:pt x="95719" y="557671"/>
                </a:lnTo>
                <a:lnTo>
                  <a:pt x="51867" y="590678"/>
                </a:lnTo>
                <a:lnTo>
                  <a:pt x="2539" y="619696"/>
                </a:lnTo>
                <a:lnTo>
                  <a:pt x="55879" y="716203"/>
                </a:lnTo>
                <a:lnTo>
                  <a:pt x="97124" y="694918"/>
                </a:lnTo>
                <a:lnTo>
                  <a:pt x="136516" y="670063"/>
                </a:lnTo>
                <a:lnTo>
                  <a:pt x="174056" y="641637"/>
                </a:lnTo>
                <a:lnTo>
                  <a:pt x="209744" y="609639"/>
                </a:lnTo>
                <a:lnTo>
                  <a:pt x="243580" y="574068"/>
                </a:lnTo>
                <a:lnTo>
                  <a:pt x="275564" y="534923"/>
                </a:lnTo>
                <a:lnTo>
                  <a:pt x="304162" y="492662"/>
                </a:lnTo>
                <a:lnTo>
                  <a:pt x="327841" y="447729"/>
                </a:lnTo>
                <a:lnTo>
                  <a:pt x="346598" y="400124"/>
                </a:lnTo>
                <a:lnTo>
                  <a:pt x="360435" y="349847"/>
                </a:lnTo>
                <a:lnTo>
                  <a:pt x="367598" y="307301"/>
                </a:lnTo>
                <a:close/>
              </a:path>
              <a:path w="861060" h="716279">
                <a:moveTo>
                  <a:pt x="172707" y="0"/>
                </a:moveTo>
                <a:lnTo>
                  <a:pt x="132456" y="4262"/>
                </a:lnTo>
                <a:lnTo>
                  <a:pt x="67853" y="30293"/>
                </a:lnTo>
                <a:lnTo>
                  <a:pt x="24497" y="77636"/>
                </a:lnTo>
                <a:lnTo>
                  <a:pt x="2747" y="134144"/>
                </a:lnTo>
                <a:lnTo>
                  <a:pt x="0" y="165074"/>
                </a:lnTo>
                <a:lnTo>
                  <a:pt x="3095" y="198607"/>
                </a:lnTo>
                <a:lnTo>
                  <a:pt x="25003" y="256386"/>
                </a:lnTo>
                <a:lnTo>
                  <a:pt x="67149" y="300598"/>
                </a:lnTo>
                <a:lnTo>
                  <a:pt x="125243" y="324092"/>
                </a:lnTo>
                <a:lnTo>
                  <a:pt x="160007" y="327621"/>
                </a:lnTo>
                <a:lnTo>
                  <a:pt x="170391" y="327104"/>
                </a:lnTo>
                <a:lnTo>
                  <a:pt x="207598" y="318135"/>
                </a:lnTo>
                <a:lnTo>
                  <a:pt x="228574" y="307301"/>
                </a:lnTo>
                <a:lnTo>
                  <a:pt x="367598" y="307301"/>
                </a:lnTo>
                <a:lnTo>
                  <a:pt x="369349" y="296897"/>
                </a:lnTo>
                <a:lnTo>
                  <a:pt x="373341" y="241274"/>
                </a:lnTo>
                <a:lnTo>
                  <a:pt x="368772" y="190427"/>
                </a:lnTo>
                <a:lnTo>
                  <a:pt x="357354" y="144641"/>
                </a:lnTo>
                <a:lnTo>
                  <a:pt x="339089" y="103916"/>
                </a:lnTo>
                <a:lnTo>
                  <a:pt x="313982" y="68249"/>
                </a:lnTo>
                <a:lnTo>
                  <a:pt x="283749" y="39131"/>
                </a:lnTo>
                <a:lnTo>
                  <a:pt x="250126" y="18051"/>
                </a:lnTo>
                <a:lnTo>
                  <a:pt x="213112" y="5007"/>
                </a:lnTo>
                <a:lnTo>
                  <a:pt x="172707" y="0"/>
                </a:lnTo>
                <a:close/>
              </a:path>
            </a:pathLst>
          </a:custGeom>
          <a:solidFill>
            <a:srgbClr val="D2E3DE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508" y="1937373"/>
            <a:ext cx="4263891" cy="20256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闲聊：第2部</a:t>
            </a:r>
            <a:r>
              <a:rPr sz="2100" b="1" spc="-819" dirty="0">
                <a:solidFill>
                  <a:srgbClr val="006D6F"/>
                </a:solidFill>
                <a:latin typeface="Noto Sans CJK SC Bold"/>
                <a:cs typeface="Noto Sans CJK SC Bold"/>
              </a:rPr>
              <a:t>分</a:t>
            </a:r>
            <a:endParaRPr sz="2100" dirty="0">
              <a:latin typeface="Noto Sans CJK SC Bold"/>
              <a:cs typeface="Noto Sans CJK SC Bold"/>
            </a:endParaRPr>
          </a:p>
          <a:p>
            <a:pPr marL="12700" marR="257810">
              <a:lnSpc>
                <a:spcPct val="125000"/>
              </a:lnSpc>
              <a:spcBef>
                <a:spcPts val="535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在与一位受人尊敬的专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业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医疗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人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士共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进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商务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晚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餐时， 他对您说：</a:t>
            </a:r>
            <a:endParaRPr sz="1300" dirty="0">
              <a:latin typeface="Noto Sans CJK SC Regular"/>
              <a:cs typeface="Noto Sans CJK SC Regular"/>
            </a:endParaRPr>
          </a:p>
          <a:p>
            <a:pPr marL="240665" marR="30480">
              <a:lnSpc>
                <a:spcPct val="120400"/>
              </a:lnSpc>
              <a:spcBef>
                <a:spcPts val="1010"/>
              </a:spcBef>
            </a:pP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如您所知，我长期以来</a:t>
            </a:r>
            <a:r>
              <a:rPr sz="1350" i="1" spc="-3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 </a:t>
            </a:r>
            <a:r>
              <a:rPr sz="1350" i="1" spc="-50" dirty="0" err="1">
                <a:solidFill>
                  <a:srgbClr val="171717"/>
                </a:solidFill>
                <a:latin typeface="Noto Sans CJK SC Regular"/>
                <a:cs typeface="Noto Sans CJK SC Regular"/>
              </a:rPr>
              <a:t>一直在使用贵公司的</a:t>
            </a:r>
            <a:r>
              <a:rPr sz="1350" i="1" spc="-60" dirty="0" err="1">
                <a:solidFill>
                  <a:srgbClr val="171717"/>
                </a:solidFill>
                <a:latin typeface="Noto Sans CJK SC Regular"/>
                <a:cs typeface="Noto Sans CJK SC Regular"/>
              </a:rPr>
              <a:t>产</a:t>
            </a:r>
            <a:r>
              <a:rPr sz="1350" i="1" spc="-50" dirty="0" err="1">
                <a:solidFill>
                  <a:srgbClr val="171717"/>
                </a:solidFill>
                <a:latin typeface="Noto Sans CJK SC Regular"/>
                <a:cs typeface="Noto Sans CJK SC Regular"/>
              </a:rPr>
              <a:t>品</a:t>
            </a:r>
            <a:r>
              <a:rPr sz="1350" i="1" spc="-345" dirty="0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r>
              <a:rPr lang="en-US" sz="1350" i="1" spc="-345" dirty="0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/>
            </a:r>
            <a:br>
              <a:rPr lang="en-US" sz="1350" i="1" spc="-345" dirty="0" smtClean="0">
                <a:solidFill>
                  <a:srgbClr val="171717"/>
                </a:solidFill>
                <a:latin typeface="Noto Sans CJK SC Regular"/>
                <a:cs typeface="Noto Sans CJK SC Regular"/>
              </a:rPr>
            </a:br>
            <a:r>
              <a:rPr sz="1350" i="1" spc="-40" dirty="0" smtClean="0">
                <a:solidFill>
                  <a:srgbClr val="171717"/>
                </a:solidFill>
                <a:latin typeface="Noto Sans CJK SC Regular"/>
                <a:cs typeface="Noto Sans CJK SC Regular"/>
              </a:rPr>
              <a:t>我 </a:t>
            </a:r>
            <a:r>
              <a:rPr sz="1350" i="1" spc="-4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打算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借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助自己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经验向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其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他医生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推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广你们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产品，如 果您能提供一些回报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我很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乐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意在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手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术中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使</a:t>
            </a:r>
            <a:r>
              <a:rPr sz="1350" i="1" spc="-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用这些产 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品。我会在下周告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诉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您更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多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详情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我等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着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</a:t>
            </a:r>
            <a:r>
              <a:rPr sz="1350" i="1" spc="-135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endParaRPr sz="1350" dirty="0">
              <a:latin typeface="Noto Sans CJK SC Regular"/>
              <a:cs typeface="Noto Sans CJK SC Regular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9740" y="985514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与专业医疗人士和政府官员的商务</a:t>
            </a:r>
            <a:r>
              <a:rPr dirty="0"/>
              <a:t>往</a:t>
            </a:r>
            <a:r>
              <a:rPr spc="-5" dirty="0"/>
              <a:t>来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334000" y="1437673"/>
            <a:ext cx="3428365" cy="3502660"/>
            <a:chOff x="5334000" y="1437673"/>
            <a:chExt cx="3428365" cy="3502660"/>
          </a:xfrm>
        </p:grpSpPr>
        <p:sp>
          <p:nvSpPr>
            <p:cNvPr id="11" name="object 11"/>
            <p:cNvSpPr/>
            <p:nvPr/>
          </p:nvSpPr>
          <p:spPr>
            <a:xfrm>
              <a:off x="5334000" y="1921002"/>
              <a:ext cx="3428365" cy="3019425"/>
            </a:xfrm>
            <a:custGeom>
              <a:avLst/>
              <a:gdLst/>
              <a:ahLst/>
              <a:cxnLst/>
              <a:rect l="l" t="t" r="r" b="b"/>
              <a:pathLst>
                <a:path w="3428365" h="3019425">
                  <a:moveTo>
                    <a:pt x="3428238" y="0"/>
                  </a:moveTo>
                  <a:lnTo>
                    <a:pt x="0" y="0"/>
                  </a:lnTo>
                  <a:lnTo>
                    <a:pt x="0" y="3019044"/>
                  </a:lnTo>
                  <a:lnTo>
                    <a:pt x="3428238" y="3019044"/>
                  </a:lnTo>
                  <a:lnTo>
                    <a:pt x="3428238" y="0"/>
                  </a:lnTo>
                  <a:close/>
                </a:path>
              </a:pathLst>
            </a:custGeom>
            <a:solidFill>
              <a:srgbClr val="00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800913" y="1437678"/>
              <a:ext cx="1789430" cy="3131185"/>
            </a:xfrm>
            <a:custGeom>
              <a:avLst/>
              <a:gdLst/>
              <a:ahLst/>
              <a:cxnLst/>
              <a:rect l="l" t="t" r="r" b="b"/>
              <a:pathLst>
                <a:path w="1789429" h="3131185">
                  <a:moveTo>
                    <a:pt x="370814" y="551129"/>
                  </a:moveTo>
                  <a:lnTo>
                    <a:pt x="359422" y="487159"/>
                  </a:lnTo>
                  <a:lnTo>
                    <a:pt x="327317" y="435571"/>
                  </a:lnTo>
                  <a:lnTo>
                    <a:pt x="291922" y="408901"/>
                  </a:lnTo>
                  <a:lnTo>
                    <a:pt x="277596" y="401116"/>
                  </a:lnTo>
                  <a:lnTo>
                    <a:pt x="247281" y="392112"/>
                  </a:lnTo>
                  <a:lnTo>
                    <a:pt x="213347" y="388581"/>
                  </a:lnTo>
                  <a:lnTo>
                    <a:pt x="202819" y="388950"/>
                  </a:lnTo>
                  <a:lnTo>
                    <a:pt x="163982" y="396913"/>
                  </a:lnTo>
                  <a:lnTo>
                    <a:pt x="142227" y="408901"/>
                  </a:lnTo>
                  <a:lnTo>
                    <a:pt x="146558" y="365721"/>
                  </a:lnTo>
                  <a:lnTo>
                    <a:pt x="158267" y="322592"/>
                  </a:lnTo>
                  <a:lnTo>
                    <a:pt x="177355" y="279527"/>
                  </a:lnTo>
                  <a:lnTo>
                    <a:pt x="203822" y="236512"/>
                  </a:lnTo>
                  <a:lnTo>
                    <a:pt x="236715" y="195529"/>
                  </a:lnTo>
                  <a:lnTo>
                    <a:pt x="275082" y="158534"/>
                  </a:lnTo>
                  <a:lnTo>
                    <a:pt x="318935" y="125526"/>
                  </a:lnTo>
                  <a:lnTo>
                    <a:pt x="368274" y="96507"/>
                  </a:lnTo>
                  <a:lnTo>
                    <a:pt x="314934" y="0"/>
                  </a:lnTo>
                  <a:lnTo>
                    <a:pt x="273761" y="20789"/>
                  </a:lnTo>
                  <a:lnTo>
                    <a:pt x="234505" y="45288"/>
                  </a:lnTo>
                  <a:lnTo>
                    <a:pt x="197154" y="73494"/>
                  </a:lnTo>
                  <a:lnTo>
                    <a:pt x="161709" y="105397"/>
                  </a:lnTo>
                  <a:lnTo>
                    <a:pt x="128155" y="141008"/>
                  </a:lnTo>
                  <a:lnTo>
                    <a:pt x="96520" y="180327"/>
                  </a:lnTo>
                  <a:lnTo>
                    <a:pt x="68262" y="222808"/>
                  </a:lnTo>
                  <a:lnTo>
                    <a:pt x="44869" y="267944"/>
                  </a:lnTo>
                  <a:lnTo>
                    <a:pt x="26352" y="315722"/>
                  </a:lnTo>
                  <a:lnTo>
                    <a:pt x="12700" y="366153"/>
                  </a:lnTo>
                  <a:lnTo>
                    <a:pt x="3911" y="419214"/>
                  </a:lnTo>
                  <a:lnTo>
                    <a:pt x="0" y="474929"/>
                  </a:lnTo>
                  <a:lnTo>
                    <a:pt x="4432" y="525780"/>
                  </a:lnTo>
                  <a:lnTo>
                    <a:pt x="15595" y="571563"/>
                  </a:lnTo>
                  <a:lnTo>
                    <a:pt x="33489" y="612292"/>
                  </a:lnTo>
                  <a:lnTo>
                    <a:pt x="58102" y="647954"/>
                  </a:lnTo>
                  <a:lnTo>
                    <a:pt x="87833" y="677075"/>
                  </a:lnTo>
                  <a:lnTo>
                    <a:pt x="121081" y="698157"/>
                  </a:lnTo>
                  <a:lnTo>
                    <a:pt x="157835" y="711200"/>
                  </a:lnTo>
                  <a:lnTo>
                    <a:pt x="198107" y="716203"/>
                  </a:lnTo>
                  <a:lnTo>
                    <a:pt x="238353" y="711796"/>
                  </a:lnTo>
                  <a:lnTo>
                    <a:pt x="302958" y="685292"/>
                  </a:lnTo>
                  <a:lnTo>
                    <a:pt x="346316" y="637413"/>
                  </a:lnTo>
                  <a:lnTo>
                    <a:pt x="368058" y="581380"/>
                  </a:lnTo>
                  <a:lnTo>
                    <a:pt x="370814" y="551129"/>
                  </a:lnTo>
                  <a:close/>
                </a:path>
                <a:path w="1789429" h="3131185">
                  <a:moveTo>
                    <a:pt x="858443" y="551129"/>
                  </a:moveTo>
                  <a:lnTo>
                    <a:pt x="847013" y="487159"/>
                  </a:lnTo>
                  <a:lnTo>
                    <a:pt x="814628" y="435571"/>
                  </a:lnTo>
                  <a:lnTo>
                    <a:pt x="778738" y="408901"/>
                  </a:lnTo>
                  <a:lnTo>
                    <a:pt x="733196" y="392112"/>
                  </a:lnTo>
                  <a:lnTo>
                    <a:pt x="698436" y="388581"/>
                  </a:lnTo>
                  <a:lnTo>
                    <a:pt x="688047" y="388950"/>
                  </a:lnTo>
                  <a:lnTo>
                    <a:pt x="643077" y="400367"/>
                  </a:lnTo>
                  <a:lnTo>
                    <a:pt x="629856" y="408901"/>
                  </a:lnTo>
                  <a:lnTo>
                    <a:pt x="634187" y="365721"/>
                  </a:lnTo>
                  <a:lnTo>
                    <a:pt x="645896" y="322592"/>
                  </a:lnTo>
                  <a:lnTo>
                    <a:pt x="664984" y="279527"/>
                  </a:lnTo>
                  <a:lnTo>
                    <a:pt x="691451" y="236512"/>
                  </a:lnTo>
                  <a:lnTo>
                    <a:pt x="724344" y="195529"/>
                  </a:lnTo>
                  <a:lnTo>
                    <a:pt x="762723" y="158534"/>
                  </a:lnTo>
                  <a:lnTo>
                    <a:pt x="806577" y="125526"/>
                  </a:lnTo>
                  <a:lnTo>
                    <a:pt x="855903" y="96507"/>
                  </a:lnTo>
                  <a:lnTo>
                    <a:pt x="802563" y="0"/>
                  </a:lnTo>
                  <a:lnTo>
                    <a:pt x="761314" y="20789"/>
                  </a:lnTo>
                  <a:lnTo>
                    <a:pt x="721918" y="45288"/>
                  </a:lnTo>
                  <a:lnTo>
                    <a:pt x="684390" y="73494"/>
                  </a:lnTo>
                  <a:lnTo>
                    <a:pt x="648690" y="105397"/>
                  </a:lnTo>
                  <a:lnTo>
                    <a:pt x="614857" y="141008"/>
                  </a:lnTo>
                  <a:lnTo>
                    <a:pt x="582879" y="180327"/>
                  </a:lnTo>
                  <a:lnTo>
                    <a:pt x="554278" y="222808"/>
                  </a:lnTo>
                  <a:lnTo>
                    <a:pt x="530606" y="267944"/>
                  </a:lnTo>
                  <a:lnTo>
                    <a:pt x="511848" y="315722"/>
                  </a:lnTo>
                  <a:lnTo>
                    <a:pt x="498005" y="366153"/>
                  </a:lnTo>
                  <a:lnTo>
                    <a:pt x="489089" y="419214"/>
                  </a:lnTo>
                  <a:lnTo>
                    <a:pt x="485101" y="474929"/>
                  </a:lnTo>
                  <a:lnTo>
                    <a:pt x="489673" y="525780"/>
                  </a:lnTo>
                  <a:lnTo>
                    <a:pt x="501091" y="571563"/>
                  </a:lnTo>
                  <a:lnTo>
                    <a:pt x="519353" y="612292"/>
                  </a:lnTo>
                  <a:lnTo>
                    <a:pt x="544461" y="647954"/>
                  </a:lnTo>
                  <a:lnTo>
                    <a:pt x="574687" y="677075"/>
                  </a:lnTo>
                  <a:lnTo>
                    <a:pt x="608317" y="698157"/>
                  </a:lnTo>
                  <a:lnTo>
                    <a:pt x="645325" y="711200"/>
                  </a:lnTo>
                  <a:lnTo>
                    <a:pt x="685736" y="716203"/>
                  </a:lnTo>
                  <a:lnTo>
                    <a:pt x="725982" y="711796"/>
                  </a:lnTo>
                  <a:lnTo>
                    <a:pt x="790587" y="685292"/>
                  </a:lnTo>
                  <a:lnTo>
                    <a:pt x="833945" y="637413"/>
                  </a:lnTo>
                  <a:lnTo>
                    <a:pt x="855687" y="581380"/>
                  </a:lnTo>
                  <a:lnTo>
                    <a:pt x="858443" y="551129"/>
                  </a:lnTo>
                  <a:close/>
                </a:path>
                <a:path w="1789429" h="3131185">
                  <a:moveTo>
                    <a:pt x="1301635" y="2655633"/>
                  </a:moveTo>
                  <a:lnTo>
                    <a:pt x="1297051" y="2604795"/>
                  </a:lnTo>
                  <a:lnTo>
                    <a:pt x="1285633" y="2558999"/>
                  </a:lnTo>
                  <a:lnTo>
                    <a:pt x="1267371" y="2518283"/>
                  </a:lnTo>
                  <a:lnTo>
                    <a:pt x="1242275" y="2482608"/>
                  </a:lnTo>
                  <a:lnTo>
                    <a:pt x="1212037" y="2453500"/>
                  </a:lnTo>
                  <a:lnTo>
                    <a:pt x="1178420" y="2432418"/>
                  </a:lnTo>
                  <a:lnTo>
                    <a:pt x="1141399" y="2419375"/>
                  </a:lnTo>
                  <a:lnTo>
                    <a:pt x="1101001" y="2414359"/>
                  </a:lnTo>
                  <a:lnTo>
                    <a:pt x="1060742" y="2418626"/>
                  </a:lnTo>
                  <a:lnTo>
                    <a:pt x="996137" y="2444661"/>
                  </a:lnTo>
                  <a:lnTo>
                    <a:pt x="952779" y="2491994"/>
                  </a:lnTo>
                  <a:lnTo>
                    <a:pt x="931037" y="2548509"/>
                  </a:lnTo>
                  <a:lnTo>
                    <a:pt x="928293" y="2579433"/>
                  </a:lnTo>
                  <a:lnTo>
                    <a:pt x="931379" y="2612974"/>
                  </a:lnTo>
                  <a:lnTo>
                    <a:pt x="953287" y="2670746"/>
                  </a:lnTo>
                  <a:lnTo>
                    <a:pt x="995438" y="2714968"/>
                  </a:lnTo>
                  <a:lnTo>
                    <a:pt x="1053528" y="2738450"/>
                  </a:lnTo>
                  <a:lnTo>
                    <a:pt x="1088301" y="2741980"/>
                  </a:lnTo>
                  <a:lnTo>
                    <a:pt x="1098677" y="2741472"/>
                  </a:lnTo>
                  <a:lnTo>
                    <a:pt x="1135888" y="2732494"/>
                  </a:lnTo>
                  <a:lnTo>
                    <a:pt x="1156868" y="2721660"/>
                  </a:lnTo>
                  <a:lnTo>
                    <a:pt x="1152537" y="2764853"/>
                  </a:lnTo>
                  <a:lnTo>
                    <a:pt x="1140841" y="2807982"/>
                  </a:lnTo>
                  <a:lnTo>
                    <a:pt x="1121752" y="2851048"/>
                  </a:lnTo>
                  <a:lnTo>
                    <a:pt x="1095286" y="2894050"/>
                  </a:lnTo>
                  <a:lnTo>
                    <a:pt x="1062380" y="2935033"/>
                  </a:lnTo>
                  <a:lnTo>
                    <a:pt x="1024013" y="2972028"/>
                  </a:lnTo>
                  <a:lnTo>
                    <a:pt x="980160" y="3005036"/>
                  </a:lnTo>
                  <a:lnTo>
                    <a:pt x="930833" y="3034055"/>
                  </a:lnTo>
                  <a:lnTo>
                    <a:pt x="984173" y="3130562"/>
                  </a:lnTo>
                  <a:lnTo>
                    <a:pt x="1025410" y="3109277"/>
                  </a:lnTo>
                  <a:lnTo>
                    <a:pt x="1064806" y="3084423"/>
                  </a:lnTo>
                  <a:lnTo>
                    <a:pt x="1102347" y="3056001"/>
                  </a:lnTo>
                  <a:lnTo>
                    <a:pt x="1138034" y="3023997"/>
                  </a:lnTo>
                  <a:lnTo>
                    <a:pt x="1171867" y="2988437"/>
                  </a:lnTo>
                  <a:lnTo>
                    <a:pt x="1203858" y="2949283"/>
                  </a:lnTo>
                  <a:lnTo>
                    <a:pt x="1232446" y="2907030"/>
                  </a:lnTo>
                  <a:lnTo>
                    <a:pt x="1256131" y="2862097"/>
                  </a:lnTo>
                  <a:lnTo>
                    <a:pt x="1274889" y="2814485"/>
                  </a:lnTo>
                  <a:lnTo>
                    <a:pt x="1288719" y="2764205"/>
                  </a:lnTo>
                  <a:lnTo>
                    <a:pt x="1295882" y="2721660"/>
                  </a:lnTo>
                  <a:lnTo>
                    <a:pt x="1297635" y="2711259"/>
                  </a:lnTo>
                  <a:lnTo>
                    <a:pt x="1301635" y="2655633"/>
                  </a:lnTo>
                  <a:close/>
                </a:path>
                <a:path w="1789429" h="3131185">
                  <a:moveTo>
                    <a:pt x="1789264" y="2655633"/>
                  </a:moveTo>
                  <a:lnTo>
                    <a:pt x="1784692" y="2604795"/>
                  </a:lnTo>
                  <a:lnTo>
                    <a:pt x="1773275" y="2558999"/>
                  </a:lnTo>
                  <a:lnTo>
                    <a:pt x="1755000" y="2518283"/>
                  </a:lnTo>
                  <a:lnTo>
                    <a:pt x="1729905" y="2482608"/>
                  </a:lnTo>
                  <a:lnTo>
                    <a:pt x="1699666" y="2453500"/>
                  </a:lnTo>
                  <a:lnTo>
                    <a:pt x="1666049" y="2432418"/>
                  </a:lnTo>
                  <a:lnTo>
                    <a:pt x="1629029" y="2419375"/>
                  </a:lnTo>
                  <a:lnTo>
                    <a:pt x="1588630" y="2414359"/>
                  </a:lnTo>
                  <a:lnTo>
                    <a:pt x="1548371" y="2418626"/>
                  </a:lnTo>
                  <a:lnTo>
                    <a:pt x="1483766" y="2444661"/>
                  </a:lnTo>
                  <a:lnTo>
                    <a:pt x="1440421" y="2491994"/>
                  </a:lnTo>
                  <a:lnTo>
                    <a:pt x="1418666" y="2548509"/>
                  </a:lnTo>
                  <a:lnTo>
                    <a:pt x="1415923" y="2579433"/>
                  </a:lnTo>
                  <a:lnTo>
                    <a:pt x="1419021" y="2612974"/>
                  </a:lnTo>
                  <a:lnTo>
                    <a:pt x="1440776" y="2670746"/>
                  </a:lnTo>
                  <a:lnTo>
                    <a:pt x="1482458" y="2714968"/>
                  </a:lnTo>
                  <a:lnTo>
                    <a:pt x="1539443" y="2738450"/>
                  </a:lnTo>
                  <a:lnTo>
                    <a:pt x="1573390" y="2741980"/>
                  </a:lnTo>
                  <a:lnTo>
                    <a:pt x="1583905" y="2741472"/>
                  </a:lnTo>
                  <a:lnTo>
                    <a:pt x="1622742" y="2732494"/>
                  </a:lnTo>
                  <a:lnTo>
                    <a:pt x="1644510" y="2721660"/>
                  </a:lnTo>
                  <a:lnTo>
                    <a:pt x="1640179" y="2764853"/>
                  </a:lnTo>
                  <a:lnTo>
                    <a:pt x="1628470" y="2807982"/>
                  </a:lnTo>
                  <a:lnTo>
                    <a:pt x="1609382" y="2851048"/>
                  </a:lnTo>
                  <a:lnTo>
                    <a:pt x="1582915" y="2894050"/>
                  </a:lnTo>
                  <a:lnTo>
                    <a:pt x="1550009" y="2935033"/>
                  </a:lnTo>
                  <a:lnTo>
                    <a:pt x="1511642" y="2972028"/>
                  </a:lnTo>
                  <a:lnTo>
                    <a:pt x="1467789" y="3005036"/>
                  </a:lnTo>
                  <a:lnTo>
                    <a:pt x="1418463" y="3034055"/>
                  </a:lnTo>
                  <a:lnTo>
                    <a:pt x="1471803" y="3130562"/>
                  </a:lnTo>
                  <a:lnTo>
                    <a:pt x="1513039" y="3109277"/>
                  </a:lnTo>
                  <a:lnTo>
                    <a:pt x="1552435" y="3084423"/>
                  </a:lnTo>
                  <a:lnTo>
                    <a:pt x="1589976" y="3056001"/>
                  </a:lnTo>
                  <a:lnTo>
                    <a:pt x="1625663" y="3023997"/>
                  </a:lnTo>
                  <a:lnTo>
                    <a:pt x="1659496" y="2988437"/>
                  </a:lnTo>
                  <a:lnTo>
                    <a:pt x="1691487" y="2949283"/>
                  </a:lnTo>
                  <a:lnTo>
                    <a:pt x="1720075" y="2907030"/>
                  </a:lnTo>
                  <a:lnTo>
                    <a:pt x="1743760" y="2862097"/>
                  </a:lnTo>
                  <a:lnTo>
                    <a:pt x="1762518" y="2814485"/>
                  </a:lnTo>
                  <a:lnTo>
                    <a:pt x="1776349" y="2764205"/>
                  </a:lnTo>
                  <a:lnTo>
                    <a:pt x="1783511" y="2721660"/>
                  </a:lnTo>
                  <a:lnTo>
                    <a:pt x="1785264" y="2711259"/>
                  </a:lnTo>
                  <a:lnTo>
                    <a:pt x="1789264" y="2655633"/>
                  </a:lnTo>
                  <a:close/>
                </a:path>
              </a:pathLst>
            </a:custGeom>
            <a:solidFill>
              <a:srgbClr val="FFFFFF">
                <a:alpha val="1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682257" y="2378075"/>
            <a:ext cx="3080108" cy="2025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 marR="43180">
              <a:lnSpc>
                <a:spcPct val="121000"/>
              </a:lnSpc>
              <a:spcBef>
                <a:spcPts val="90"/>
              </a:spcBef>
            </a:pPr>
            <a:r>
              <a:rPr sz="1550" i="1" spc="-5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公司禁止我向您提供任何利益， </a:t>
            </a:r>
            <a:r>
              <a:rPr lang="en-US" sz="1550" i="1" spc="-5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/>
            </a:r>
            <a:br>
              <a:rPr lang="en-US" sz="1550" i="1" spc="-5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</a:br>
            <a:r>
              <a:rPr sz="1550" i="1" spc="-5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以作为业务的回报或促成未来</a:t>
            </a:r>
            <a:r>
              <a:rPr sz="1550" i="1" spc="-5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 </a:t>
            </a:r>
            <a:r>
              <a:rPr sz="1550" i="1" spc="-45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 </a:t>
            </a:r>
            <a:r>
              <a:rPr lang="en-US" sz="1550" i="1" spc="-45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/>
            </a:r>
            <a:br>
              <a:rPr lang="en-US" sz="1550" i="1" spc="-45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</a:br>
            <a:r>
              <a:rPr sz="1550" i="1" spc="-5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的销售</a:t>
            </a:r>
            <a:r>
              <a:rPr sz="1550" i="1" spc="-50" dirty="0" err="1">
                <a:solidFill>
                  <a:srgbClr val="FFFFFF"/>
                </a:solidFill>
                <a:latin typeface="Noto Sans CJK SC Regular"/>
                <a:cs typeface="Noto Sans CJK SC Regular"/>
              </a:rPr>
              <a:t>。这可能会违反《</a:t>
            </a:r>
            <a:r>
              <a:rPr sz="1550" i="1" spc="-5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反</a:t>
            </a:r>
            <a:r>
              <a:rPr sz="1550" i="1" spc="-155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海</a:t>
            </a:r>
            <a:r>
              <a:rPr lang="en-US" sz="1550" dirty="0">
                <a:latin typeface="Noto Sans CJK SC Regular"/>
                <a:cs typeface="Noto Sans CJK SC Regular"/>
              </a:rPr>
              <a:t/>
            </a:r>
            <a:br>
              <a:rPr lang="en-US" sz="1550" dirty="0">
                <a:latin typeface="Noto Sans CJK SC Regular"/>
                <a:cs typeface="Noto Sans CJK SC Regular"/>
              </a:rPr>
            </a:br>
            <a:r>
              <a:rPr sz="1550" i="1" spc="-5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外腐败法》或当地反贿赂相关</a:t>
            </a:r>
            <a:r>
              <a:rPr sz="1550" i="1" spc="-5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 </a:t>
            </a:r>
            <a:r>
              <a:rPr lang="en-US" sz="1550" i="1" spc="-5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/>
            </a:r>
            <a:br>
              <a:rPr lang="en-US" sz="1550" i="1" spc="-5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</a:br>
            <a:r>
              <a:rPr sz="1550" i="1" spc="-5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法规，并被视为腐败。在这种</a:t>
            </a:r>
            <a:r>
              <a:rPr sz="1550" i="1" spc="-5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 </a:t>
            </a:r>
            <a:r>
              <a:rPr lang="en-US" sz="1550" i="1" spc="-5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/>
            </a:r>
            <a:br>
              <a:rPr lang="en-US" sz="1550" i="1" spc="-5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</a:br>
            <a:r>
              <a:rPr sz="1550" i="1" spc="-5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情可能会面临</a:t>
            </a:r>
            <a:r>
              <a:rPr sz="1550" i="1" spc="-1055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非</a:t>
            </a:r>
            <a:r>
              <a:rPr sz="1550" i="1" spc="-305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都们我下</a:t>
            </a:r>
            <a:r>
              <a:rPr sz="1550" i="1" spc="-155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况</a:t>
            </a:r>
            <a:r>
              <a:rPr sz="1550" i="1" spc="-35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常</a:t>
            </a:r>
            <a:r>
              <a:rPr lang="en-US" sz="1550" i="1" spc="-35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/>
            </a:r>
            <a:br>
              <a:rPr lang="en-US" sz="1550" i="1" spc="-35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</a:br>
            <a:r>
              <a:rPr sz="1550" i="1" spc="-5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严厉的处罚</a:t>
            </a:r>
            <a:r>
              <a:rPr sz="1550" i="1" spc="-5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。</a:t>
            </a:r>
            <a:endParaRPr sz="1550" dirty="0">
              <a:latin typeface="Noto Sans CJK SC Regular"/>
              <a:cs typeface="Noto Sans CJK SC Regular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60509" y="3838339"/>
            <a:ext cx="1183005" cy="888365"/>
          </a:xfrm>
          <a:prstGeom prst="rect">
            <a:avLst/>
          </a:prstGeom>
        </p:spPr>
        <p:txBody>
          <a:bodyPr vert="horz" wrap="square" lIns="0" tIns="156210" rIns="0" bIns="0" rtlCol="0">
            <a:spAutoFit/>
          </a:bodyPr>
          <a:lstStyle/>
          <a:p>
            <a:pPr marR="31115" algn="ctr">
              <a:lnSpc>
                <a:spcPct val="100000"/>
              </a:lnSpc>
              <a:spcBef>
                <a:spcPts val="1230"/>
              </a:spcBef>
            </a:pP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好消息。</a:t>
            </a:r>
            <a:endParaRPr sz="1350">
              <a:latin typeface="Noto Sans CJK SC Regular"/>
              <a:cs typeface="Noto Sans CJK SC Regular"/>
            </a:endParaRPr>
          </a:p>
          <a:p>
            <a:pPr algn="ctr">
              <a:lnSpc>
                <a:spcPct val="100000"/>
              </a:lnSpc>
              <a:spcBef>
                <a:spcPts val="1380"/>
              </a:spcBef>
            </a:pP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您应如何回应？</a:t>
            </a:r>
            <a:endParaRPr sz="1300">
              <a:latin typeface="Noto Sans CJK SC Bold"/>
              <a:cs typeface="Noto Sans CJK SC 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17902" y="4819408"/>
            <a:ext cx="174625" cy="1625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b="0" dirty="0">
                <a:latin typeface="Gotham HTF Book"/>
                <a:cs typeface="Gotham HTF Book"/>
              </a:rPr>
              <a:t>4</a:t>
            </a:fld>
            <a:endParaRPr sz="1000">
              <a:latin typeface="Gotham HTF Book"/>
              <a:cs typeface="Gotham HTF Book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8774" y="2589602"/>
            <a:ext cx="858519" cy="716280"/>
          </a:xfrm>
          <a:custGeom>
            <a:avLst/>
            <a:gdLst/>
            <a:ahLst/>
            <a:cxnLst/>
            <a:rect l="l" t="t" r="r" b="b"/>
            <a:pathLst>
              <a:path w="858519" h="716279">
                <a:moveTo>
                  <a:pt x="314934" y="0"/>
                </a:moveTo>
                <a:lnTo>
                  <a:pt x="273768" y="20794"/>
                </a:lnTo>
                <a:lnTo>
                  <a:pt x="234508" y="45292"/>
                </a:lnTo>
                <a:lnTo>
                  <a:pt x="197154" y="73494"/>
                </a:lnTo>
                <a:lnTo>
                  <a:pt x="161705" y="105401"/>
                </a:lnTo>
                <a:lnTo>
                  <a:pt x="128161" y="141012"/>
                </a:lnTo>
                <a:lnTo>
                  <a:pt x="96520" y="180327"/>
                </a:lnTo>
                <a:lnTo>
                  <a:pt x="68264" y="222811"/>
                </a:lnTo>
                <a:lnTo>
                  <a:pt x="44877" y="267943"/>
                </a:lnTo>
                <a:lnTo>
                  <a:pt x="26357" y="315722"/>
                </a:lnTo>
                <a:lnTo>
                  <a:pt x="12704" y="366146"/>
                </a:lnTo>
                <a:lnTo>
                  <a:pt x="3919" y="419215"/>
                </a:lnTo>
                <a:lnTo>
                  <a:pt x="0" y="474929"/>
                </a:lnTo>
                <a:lnTo>
                  <a:pt x="4438" y="525776"/>
                </a:lnTo>
                <a:lnTo>
                  <a:pt x="15601" y="571561"/>
                </a:lnTo>
                <a:lnTo>
                  <a:pt x="33489" y="612287"/>
                </a:lnTo>
                <a:lnTo>
                  <a:pt x="58102" y="647954"/>
                </a:lnTo>
                <a:lnTo>
                  <a:pt x="87834" y="677072"/>
                </a:lnTo>
                <a:lnTo>
                  <a:pt x="121080" y="698152"/>
                </a:lnTo>
                <a:lnTo>
                  <a:pt x="157838" y="711195"/>
                </a:lnTo>
                <a:lnTo>
                  <a:pt x="198107" y="716203"/>
                </a:lnTo>
                <a:lnTo>
                  <a:pt x="238357" y="711791"/>
                </a:lnTo>
                <a:lnTo>
                  <a:pt x="302961" y="685287"/>
                </a:lnTo>
                <a:lnTo>
                  <a:pt x="346315" y="637409"/>
                </a:lnTo>
                <a:lnTo>
                  <a:pt x="368061" y="581378"/>
                </a:lnTo>
                <a:lnTo>
                  <a:pt x="370814" y="551129"/>
                </a:lnTo>
                <a:lnTo>
                  <a:pt x="367704" y="517596"/>
                </a:lnTo>
                <a:lnTo>
                  <a:pt x="345957" y="459817"/>
                </a:lnTo>
                <a:lnTo>
                  <a:pt x="304271" y="415604"/>
                </a:lnTo>
                <a:lnTo>
                  <a:pt x="142227" y="408901"/>
                </a:lnTo>
                <a:lnTo>
                  <a:pt x="146556" y="365715"/>
                </a:lnTo>
                <a:lnTo>
                  <a:pt x="158265" y="322587"/>
                </a:lnTo>
                <a:lnTo>
                  <a:pt x="177354" y="279519"/>
                </a:lnTo>
                <a:lnTo>
                  <a:pt x="203822" y="236512"/>
                </a:lnTo>
                <a:lnTo>
                  <a:pt x="236717" y="195528"/>
                </a:lnTo>
                <a:lnTo>
                  <a:pt x="275089" y="158532"/>
                </a:lnTo>
                <a:lnTo>
                  <a:pt x="318942" y="125525"/>
                </a:lnTo>
                <a:lnTo>
                  <a:pt x="368274" y="96507"/>
                </a:lnTo>
                <a:lnTo>
                  <a:pt x="314934" y="0"/>
                </a:lnTo>
                <a:close/>
              </a:path>
              <a:path w="858519" h="716279">
                <a:moveTo>
                  <a:pt x="213347" y="388581"/>
                </a:moveTo>
                <a:lnTo>
                  <a:pt x="173024" y="393979"/>
                </a:lnTo>
                <a:lnTo>
                  <a:pt x="142227" y="408901"/>
                </a:lnTo>
                <a:lnTo>
                  <a:pt x="291927" y="408901"/>
                </a:lnTo>
                <a:lnTo>
                  <a:pt x="277595" y="401118"/>
                </a:lnTo>
                <a:lnTo>
                  <a:pt x="247287" y="392111"/>
                </a:lnTo>
                <a:lnTo>
                  <a:pt x="213347" y="388581"/>
                </a:lnTo>
                <a:close/>
              </a:path>
              <a:path w="858519" h="716279">
                <a:moveTo>
                  <a:pt x="802563" y="0"/>
                </a:moveTo>
                <a:lnTo>
                  <a:pt x="761319" y="20794"/>
                </a:lnTo>
                <a:lnTo>
                  <a:pt x="721927" y="45292"/>
                </a:lnTo>
                <a:lnTo>
                  <a:pt x="684387" y="73494"/>
                </a:lnTo>
                <a:lnTo>
                  <a:pt x="648699" y="105401"/>
                </a:lnTo>
                <a:lnTo>
                  <a:pt x="614863" y="141012"/>
                </a:lnTo>
                <a:lnTo>
                  <a:pt x="582879" y="180327"/>
                </a:lnTo>
                <a:lnTo>
                  <a:pt x="554281" y="222811"/>
                </a:lnTo>
                <a:lnTo>
                  <a:pt x="530602" y="267943"/>
                </a:lnTo>
                <a:lnTo>
                  <a:pt x="511844" y="315722"/>
                </a:lnTo>
                <a:lnTo>
                  <a:pt x="498008" y="366146"/>
                </a:lnTo>
                <a:lnTo>
                  <a:pt x="489093" y="419215"/>
                </a:lnTo>
                <a:lnTo>
                  <a:pt x="485101" y="474929"/>
                </a:lnTo>
                <a:lnTo>
                  <a:pt x="489670" y="525776"/>
                </a:lnTo>
                <a:lnTo>
                  <a:pt x="501089" y="571561"/>
                </a:lnTo>
                <a:lnTo>
                  <a:pt x="519354" y="612287"/>
                </a:lnTo>
                <a:lnTo>
                  <a:pt x="544461" y="647954"/>
                </a:lnTo>
                <a:lnTo>
                  <a:pt x="574694" y="677072"/>
                </a:lnTo>
                <a:lnTo>
                  <a:pt x="608317" y="698152"/>
                </a:lnTo>
                <a:lnTo>
                  <a:pt x="645331" y="711195"/>
                </a:lnTo>
                <a:lnTo>
                  <a:pt x="685736" y="716203"/>
                </a:lnTo>
                <a:lnTo>
                  <a:pt x="725986" y="711791"/>
                </a:lnTo>
                <a:lnTo>
                  <a:pt x="790590" y="685287"/>
                </a:lnTo>
                <a:lnTo>
                  <a:pt x="833946" y="637409"/>
                </a:lnTo>
                <a:lnTo>
                  <a:pt x="855696" y="581378"/>
                </a:lnTo>
                <a:lnTo>
                  <a:pt x="858443" y="551129"/>
                </a:lnTo>
                <a:lnTo>
                  <a:pt x="855348" y="517596"/>
                </a:lnTo>
                <a:lnTo>
                  <a:pt x="833440" y="459817"/>
                </a:lnTo>
                <a:lnTo>
                  <a:pt x="791294" y="415604"/>
                </a:lnTo>
                <a:lnTo>
                  <a:pt x="629869" y="408901"/>
                </a:lnTo>
                <a:lnTo>
                  <a:pt x="634190" y="365715"/>
                </a:lnTo>
                <a:lnTo>
                  <a:pt x="645896" y="322587"/>
                </a:lnTo>
                <a:lnTo>
                  <a:pt x="664984" y="279519"/>
                </a:lnTo>
                <a:lnTo>
                  <a:pt x="691451" y="236512"/>
                </a:lnTo>
                <a:lnTo>
                  <a:pt x="724348" y="195528"/>
                </a:lnTo>
                <a:lnTo>
                  <a:pt x="762723" y="158532"/>
                </a:lnTo>
                <a:lnTo>
                  <a:pt x="806576" y="125525"/>
                </a:lnTo>
                <a:lnTo>
                  <a:pt x="855903" y="96507"/>
                </a:lnTo>
                <a:lnTo>
                  <a:pt x="802563" y="0"/>
                </a:lnTo>
                <a:close/>
              </a:path>
              <a:path w="858519" h="716279">
                <a:moveTo>
                  <a:pt x="698436" y="388581"/>
                </a:moveTo>
                <a:lnTo>
                  <a:pt x="659384" y="393979"/>
                </a:lnTo>
                <a:lnTo>
                  <a:pt x="629869" y="408901"/>
                </a:lnTo>
                <a:lnTo>
                  <a:pt x="778735" y="408901"/>
                </a:lnTo>
                <a:lnTo>
                  <a:pt x="764152" y="401118"/>
                </a:lnTo>
                <a:lnTo>
                  <a:pt x="733200" y="392111"/>
                </a:lnTo>
                <a:lnTo>
                  <a:pt x="698436" y="388581"/>
                </a:lnTo>
                <a:close/>
              </a:path>
            </a:pathLst>
          </a:custGeom>
          <a:solidFill>
            <a:srgbClr val="D2E3DE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62007" y="3410164"/>
            <a:ext cx="861060" cy="716280"/>
          </a:xfrm>
          <a:custGeom>
            <a:avLst/>
            <a:gdLst/>
            <a:ahLst/>
            <a:cxnLst/>
            <a:rect l="l" t="t" r="r" b="b"/>
            <a:pathLst>
              <a:path w="861060" h="716279">
                <a:moveTo>
                  <a:pt x="855227" y="307301"/>
                </a:moveTo>
                <a:lnTo>
                  <a:pt x="716216" y="307301"/>
                </a:lnTo>
                <a:lnTo>
                  <a:pt x="711887" y="350488"/>
                </a:lnTo>
                <a:lnTo>
                  <a:pt x="700177" y="393615"/>
                </a:lnTo>
                <a:lnTo>
                  <a:pt x="681088" y="436684"/>
                </a:lnTo>
                <a:lnTo>
                  <a:pt x="654621" y="479691"/>
                </a:lnTo>
                <a:lnTo>
                  <a:pt x="621726" y="520675"/>
                </a:lnTo>
                <a:lnTo>
                  <a:pt x="583353" y="557671"/>
                </a:lnTo>
                <a:lnTo>
                  <a:pt x="539501" y="590678"/>
                </a:lnTo>
                <a:lnTo>
                  <a:pt x="490169" y="619696"/>
                </a:lnTo>
                <a:lnTo>
                  <a:pt x="543509" y="716203"/>
                </a:lnTo>
                <a:lnTo>
                  <a:pt x="584753" y="694918"/>
                </a:lnTo>
                <a:lnTo>
                  <a:pt x="624145" y="670063"/>
                </a:lnTo>
                <a:lnTo>
                  <a:pt x="661685" y="641637"/>
                </a:lnTo>
                <a:lnTo>
                  <a:pt x="697373" y="609639"/>
                </a:lnTo>
                <a:lnTo>
                  <a:pt x="731209" y="574068"/>
                </a:lnTo>
                <a:lnTo>
                  <a:pt x="763193" y="534923"/>
                </a:lnTo>
                <a:lnTo>
                  <a:pt x="791791" y="492662"/>
                </a:lnTo>
                <a:lnTo>
                  <a:pt x="815470" y="447729"/>
                </a:lnTo>
                <a:lnTo>
                  <a:pt x="834228" y="400124"/>
                </a:lnTo>
                <a:lnTo>
                  <a:pt x="848064" y="349847"/>
                </a:lnTo>
                <a:lnTo>
                  <a:pt x="855227" y="307301"/>
                </a:lnTo>
                <a:close/>
              </a:path>
              <a:path w="861060" h="716279">
                <a:moveTo>
                  <a:pt x="660336" y="0"/>
                </a:moveTo>
                <a:lnTo>
                  <a:pt x="620086" y="4262"/>
                </a:lnTo>
                <a:lnTo>
                  <a:pt x="555482" y="30293"/>
                </a:lnTo>
                <a:lnTo>
                  <a:pt x="512128" y="77636"/>
                </a:lnTo>
                <a:lnTo>
                  <a:pt x="490382" y="134144"/>
                </a:lnTo>
                <a:lnTo>
                  <a:pt x="487629" y="165074"/>
                </a:lnTo>
                <a:lnTo>
                  <a:pt x="490739" y="198607"/>
                </a:lnTo>
                <a:lnTo>
                  <a:pt x="512485" y="256386"/>
                </a:lnTo>
                <a:lnTo>
                  <a:pt x="554172" y="300598"/>
                </a:lnTo>
                <a:lnTo>
                  <a:pt x="611156" y="324092"/>
                </a:lnTo>
                <a:lnTo>
                  <a:pt x="645096" y="327621"/>
                </a:lnTo>
                <a:lnTo>
                  <a:pt x="655624" y="327104"/>
                </a:lnTo>
                <a:lnTo>
                  <a:pt x="694458" y="318135"/>
                </a:lnTo>
                <a:lnTo>
                  <a:pt x="716216" y="307301"/>
                </a:lnTo>
                <a:lnTo>
                  <a:pt x="855227" y="307301"/>
                </a:lnTo>
                <a:lnTo>
                  <a:pt x="856979" y="296897"/>
                </a:lnTo>
                <a:lnTo>
                  <a:pt x="860971" y="241274"/>
                </a:lnTo>
                <a:lnTo>
                  <a:pt x="856402" y="190427"/>
                </a:lnTo>
                <a:lnTo>
                  <a:pt x="844983" y="144641"/>
                </a:lnTo>
                <a:lnTo>
                  <a:pt x="826718" y="103916"/>
                </a:lnTo>
                <a:lnTo>
                  <a:pt x="801611" y="68249"/>
                </a:lnTo>
                <a:lnTo>
                  <a:pt x="771378" y="39131"/>
                </a:lnTo>
                <a:lnTo>
                  <a:pt x="737755" y="18051"/>
                </a:lnTo>
                <a:lnTo>
                  <a:pt x="700741" y="5007"/>
                </a:lnTo>
                <a:lnTo>
                  <a:pt x="660336" y="0"/>
                </a:lnTo>
                <a:close/>
              </a:path>
              <a:path w="861060" h="716279">
                <a:moveTo>
                  <a:pt x="367598" y="307301"/>
                </a:moveTo>
                <a:lnTo>
                  <a:pt x="228574" y="307301"/>
                </a:lnTo>
                <a:lnTo>
                  <a:pt x="224253" y="350488"/>
                </a:lnTo>
                <a:lnTo>
                  <a:pt x="212547" y="393615"/>
                </a:lnTo>
                <a:lnTo>
                  <a:pt x="193459" y="436684"/>
                </a:lnTo>
                <a:lnTo>
                  <a:pt x="166992" y="479691"/>
                </a:lnTo>
                <a:lnTo>
                  <a:pt x="134095" y="520675"/>
                </a:lnTo>
                <a:lnTo>
                  <a:pt x="95719" y="557671"/>
                </a:lnTo>
                <a:lnTo>
                  <a:pt x="51867" y="590678"/>
                </a:lnTo>
                <a:lnTo>
                  <a:pt x="2539" y="619696"/>
                </a:lnTo>
                <a:lnTo>
                  <a:pt x="55879" y="716203"/>
                </a:lnTo>
                <a:lnTo>
                  <a:pt x="97124" y="694918"/>
                </a:lnTo>
                <a:lnTo>
                  <a:pt x="136516" y="670063"/>
                </a:lnTo>
                <a:lnTo>
                  <a:pt x="174056" y="641637"/>
                </a:lnTo>
                <a:lnTo>
                  <a:pt x="209744" y="609639"/>
                </a:lnTo>
                <a:lnTo>
                  <a:pt x="243580" y="574068"/>
                </a:lnTo>
                <a:lnTo>
                  <a:pt x="275564" y="534923"/>
                </a:lnTo>
                <a:lnTo>
                  <a:pt x="304162" y="492662"/>
                </a:lnTo>
                <a:lnTo>
                  <a:pt x="327841" y="447729"/>
                </a:lnTo>
                <a:lnTo>
                  <a:pt x="346598" y="400124"/>
                </a:lnTo>
                <a:lnTo>
                  <a:pt x="360435" y="349847"/>
                </a:lnTo>
                <a:lnTo>
                  <a:pt x="367598" y="307301"/>
                </a:lnTo>
                <a:close/>
              </a:path>
              <a:path w="861060" h="716279">
                <a:moveTo>
                  <a:pt x="172707" y="0"/>
                </a:moveTo>
                <a:lnTo>
                  <a:pt x="132456" y="4262"/>
                </a:lnTo>
                <a:lnTo>
                  <a:pt x="67853" y="30293"/>
                </a:lnTo>
                <a:lnTo>
                  <a:pt x="24497" y="77636"/>
                </a:lnTo>
                <a:lnTo>
                  <a:pt x="2747" y="134144"/>
                </a:lnTo>
                <a:lnTo>
                  <a:pt x="0" y="165074"/>
                </a:lnTo>
                <a:lnTo>
                  <a:pt x="3095" y="198607"/>
                </a:lnTo>
                <a:lnTo>
                  <a:pt x="25003" y="256386"/>
                </a:lnTo>
                <a:lnTo>
                  <a:pt x="67149" y="300598"/>
                </a:lnTo>
                <a:lnTo>
                  <a:pt x="125243" y="324092"/>
                </a:lnTo>
                <a:lnTo>
                  <a:pt x="160007" y="327621"/>
                </a:lnTo>
                <a:lnTo>
                  <a:pt x="170391" y="327104"/>
                </a:lnTo>
                <a:lnTo>
                  <a:pt x="207598" y="318135"/>
                </a:lnTo>
                <a:lnTo>
                  <a:pt x="228574" y="307301"/>
                </a:lnTo>
                <a:lnTo>
                  <a:pt x="367598" y="307301"/>
                </a:lnTo>
                <a:lnTo>
                  <a:pt x="369349" y="296897"/>
                </a:lnTo>
                <a:lnTo>
                  <a:pt x="373341" y="241274"/>
                </a:lnTo>
                <a:lnTo>
                  <a:pt x="368772" y="190427"/>
                </a:lnTo>
                <a:lnTo>
                  <a:pt x="357354" y="144641"/>
                </a:lnTo>
                <a:lnTo>
                  <a:pt x="339089" y="103916"/>
                </a:lnTo>
                <a:lnTo>
                  <a:pt x="313982" y="68249"/>
                </a:lnTo>
                <a:lnTo>
                  <a:pt x="283749" y="39131"/>
                </a:lnTo>
                <a:lnTo>
                  <a:pt x="250126" y="18051"/>
                </a:lnTo>
                <a:lnTo>
                  <a:pt x="213112" y="5007"/>
                </a:lnTo>
                <a:lnTo>
                  <a:pt x="172707" y="0"/>
                </a:lnTo>
                <a:close/>
              </a:path>
            </a:pathLst>
          </a:custGeom>
          <a:solidFill>
            <a:srgbClr val="D2E3DE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9200" y="700273"/>
            <a:ext cx="4114799" cy="444321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0509" y="1937373"/>
            <a:ext cx="17830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闲聊：第3部分</a:t>
            </a:r>
            <a:endParaRPr sz="2100">
              <a:latin typeface="Noto Sans CJK SC Bold"/>
              <a:cs typeface="Noto Sans CJK SC 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0509" y="2325486"/>
            <a:ext cx="3981450" cy="176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0020">
              <a:lnSpc>
                <a:spcPct val="125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在与一位受人尊敬的专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业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医疗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人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士共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进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商务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晚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餐时， 他对您说：</a:t>
            </a:r>
            <a:endParaRPr sz="1300">
              <a:latin typeface="Noto Sans CJK SC Regular"/>
              <a:cs typeface="Noto Sans CJK SC Regular"/>
            </a:endParaRPr>
          </a:p>
          <a:p>
            <a:pPr marL="240665" marR="5080">
              <a:lnSpc>
                <a:spcPct val="120400"/>
              </a:lnSpc>
              <a:spcBef>
                <a:spcPts val="1010"/>
              </a:spcBef>
            </a:pP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如您所知，我目前积极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投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入到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当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地一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家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为社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区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服</a:t>
            </a:r>
            <a:r>
              <a:rPr sz="1350" i="1" spc="-63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务</a:t>
            </a:r>
            <a:r>
              <a:rPr sz="1350" i="1" spc="-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 慈善机构中。</a:t>
            </a:r>
            <a:r>
              <a:rPr sz="1350" i="1" spc="-3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5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万美元的捐赠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将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对我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们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履行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慈</a:t>
            </a:r>
            <a:r>
              <a:rPr sz="1350" i="1" spc="-4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善使命 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大有帮助。</a:t>
            </a:r>
            <a:endParaRPr sz="135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1380"/>
              </a:spcBef>
            </a:pP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您该怎么做？</a:t>
            </a:r>
            <a:endParaRPr sz="1300">
              <a:latin typeface="Noto Sans CJK SC Bold"/>
              <a:cs typeface="Noto Sans CJK SC Bold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59740" y="1046474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与专业医疗人士和政府官员的商务</a:t>
            </a:r>
            <a:r>
              <a:rPr dirty="0"/>
              <a:t>往</a:t>
            </a:r>
            <a:r>
              <a:rPr spc="-5" dirty="0"/>
              <a:t>来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359994" y="203449"/>
            <a:ext cx="7304405" cy="607695"/>
            <a:chOff x="359994" y="203449"/>
            <a:chExt cx="7304405" cy="60769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20128" y="203449"/>
              <a:ext cx="544067" cy="54406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59994" y="223227"/>
              <a:ext cx="6227445" cy="587375"/>
            </a:xfrm>
            <a:custGeom>
              <a:avLst/>
              <a:gdLst/>
              <a:ahLst/>
              <a:cxnLst/>
              <a:rect l="l" t="t" r="r" b="b"/>
              <a:pathLst>
                <a:path w="6227445" h="587375">
                  <a:moveTo>
                    <a:pt x="6227305" y="0"/>
                  </a:moveTo>
                  <a:lnTo>
                    <a:pt x="0" y="0"/>
                  </a:lnTo>
                  <a:lnTo>
                    <a:pt x="0" y="587298"/>
                  </a:lnTo>
                  <a:lnTo>
                    <a:pt x="6227305" y="587298"/>
                  </a:lnTo>
                  <a:lnTo>
                    <a:pt x="62273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817902" y="4819408"/>
            <a:ext cx="165100" cy="1625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b="0" dirty="0">
                <a:latin typeface="Gotham HTF Book"/>
                <a:cs typeface="Gotham HTF Book"/>
              </a:rPr>
              <a:t>5</a:t>
            </a:fld>
            <a:endParaRPr sz="1000">
              <a:latin typeface="Gotham HTF Book"/>
              <a:cs typeface="Gotham HTF Book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62007" y="3410164"/>
            <a:ext cx="861060" cy="716280"/>
          </a:xfrm>
          <a:custGeom>
            <a:avLst/>
            <a:gdLst/>
            <a:ahLst/>
            <a:cxnLst/>
            <a:rect l="l" t="t" r="r" b="b"/>
            <a:pathLst>
              <a:path w="861060" h="716279">
                <a:moveTo>
                  <a:pt x="855227" y="307301"/>
                </a:moveTo>
                <a:lnTo>
                  <a:pt x="716216" y="307301"/>
                </a:lnTo>
                <a:lnTo>
                  <a:pt x="711887" y="350488"/>
                </a:lnTo>
                <a:lnTo>
                  <a:pt x="700177" y="393615"/>
                </a:lnTo>
                <a:lnTo>
                  <a:pt x="681088" y="436684"/>
                </a:lnTo>
                <a:lnTo>
                  <a:pt x="654621" y="479691"/>
                </a:lnTo>
                <a:lnTo>
                  <a:pt x="621726" y="520675"/>
                </a:lnTo>
                <a:lnTo>
                  <a:pt x="583353" y="557671"/>
                </a:lnTo>
                <a:lnTo>
                  <a:pt x="539501" y="590678"/>
                </a:lnTo>
                <a:lnTo>
                  <a:pt x="490169" y="619696"/>
                </a:lnTo>
                <a:lnTo>
                  <a:pt x="543509" y="716203"/>
                </a:lnTo>
                <a:lnTo>
                  <a:pt x="584753" y="694918"/>
                </a:lnTo>
                <a:lnTo>
                  <a:pt x="624145" y="670063"/>
                </a:lnTo>
                <a:lnTo>
                  <a:pt x="661685" y="641637"/>
                </a:lnTo>
                <a:lnTo>
                  <a:pt x="697373" y="609639"/>
                </a:lnTo>
                <a:lnTo>
                  <a:pt x="731209" y="574068"/>
                </a:lnTo>
                <a:lnTo>
                  <a:pt x="763193" y="534923"/>
                </a:lnTo>
                <a:lnTo>
                  <a:pt x="791791" y="492662"/>
                </a:lnTo>
                <a:lnTo>
                  <a:pt x="815470" y="447729"/>
                </a:lnTo>
                <a:lnTo>
                  <a:pt x="834228" y="400124"/>
                </a:lnTo>
                <a:lnTo>
                  <a:pt x="848064" y="349847"/>
                </a:lnTo>
                <a:lnTo>
                  <a:pt x="855227" y="307301"/>
                </a:lnTo>
                <a:close/>
              </a:path>
              <a:path w="861060" h="716279">
                <a:moveTo>
                  <a:pt x="660336" y="0"/>
                </a:moveTo>
                <a:lnTo>
                  <a:pt x="620086" y="4262"/>
                </a:lnTo>
                <a:lnTo>
                  <a:pt x="555482" y="30293"/>
                </a:lnTo>
                <a:lnTo>
                  <a:pt x="512128" y="77636"/>
                </a:lnTo>
                <a:lnTo>
                  <a:pt x="490382" y="134144"/>
                </a:lnTo>
                <a:lnTo>
                  <a:pt x="487629" y="165074"/>
                </a:lnTo>
                <a:lnTo>
                  <a:pt x="490739" y="198607"/>
                </a:lnTo>
                <a:lnTo>
                  <a:pt x="512485" y="256386"/>
                </a:lnTo>
                <a:lnTo>
                  <a:pt x="554172" y="300598"/>
                </a:lnTo>
                <a:lnTo>
                  <a:pt x="611156" y="324092"/>
                </a:lnTo>
                <a:lnTo>
                  <a:pt x="645096" y="327621"/>
                </a:lnTo>
                <a:lnTo>
                  <a:pt x="655624" y="327104"/>
                </a:lnTo>
                <a:lnTo>
                  <a:pt x="694458" y="318135"/>
                </a:lnTo>
                <a:lnTo>
                  <a:pt x="716216" y="307301"/>
                </a:lnTo>
                <a:lnTo>
                  <a:pt x="855227" y="307301"/>
                </a:lnTo>
                <a:lnTo>
                  <a:pt x="856979" y="296897"/>
                </a:lnTo>
                <a:lnTo>
                  <a:pt x="860971" y="241274"/>
                </a:lnTo>
                <a:lnTo>
                  <a:pt x="856402" y="190427"/>
                </a:lnTo>
                <a:lnTo>
                  <a:pt x="844983" y="144641"/>
                </a:lnTo>
                <a:lnTo>
                  <a:pt x="826718" y="103916"/>
                </a:lnTo>
                <a:lnTo>
                  <a:pt x="801611" y="68249"/>
                </a:lnTo>
                <a:lnTo>
                  <a:pt x="771378" y="39131"/>
                </a:lnTo>
                <a:lnTo>
                  <a:pt x="737755" y="18051"/>
                </a:lnTo>
                <a:lnTo>
                  <a:pt x="700741" y="5007"/>
                </a:lnTo>
                <a:lnTo>
                  <a:pt x="660336" y="0"/>
                </a:lnTo>
                <a:close/>
              </a:path>
              <a:path w="861060" h="716279">
                <a:moveTo>
                  <a:pt x="367598" y="307301"/>
                </a:moveTo>
                <a:lnTo>
                  <a:pt x="228574" y="307301"/>
                </a:lnTo>
                <a:lnTo>
                  <a:pt x="224253" y="350488"/>
                </a:lnTo>
                <a:lnTo>
                  <a:pt x="212547" y="393615"/>
                </a:lnTo>
                <a:lnTo>
                  <a:pt x="193459" y="436684"/>
                </a:lnTo>
                <a:lnTo>
                  <a:pt x="166992" y="479691"/>
                </a:lnTo>
                <a:lnTo>
                  <a:pt x="134095" y="520675"/>
                </a:lnTo>
                <a:lnTo>
                  <a:pt x="95719" y="557671"/>
                </a:lnTo>
                <a:lnTo>
                  <a:pt x="51867" y="590678"/>
                </a:lnTo>
                <a:lnTo>
                  <a:pt x="2539" y="619696"/>
                </a:lnTo>
                <a:lnTo>
                  <a:pt x="55879" y="716203"/>
                </a:lnTo>
                <a:lnTo>
                  <a:pt x="97124" y="694918"/>
                </a:lnTo>
                <a:lnTo>
                  <a:pt x="136516" y="670063"/>
                </a:lnTo>
                <a:lnTo>
                  <a:pt x="174056" y="641637"/>
                </a:lnTo>
                <a:lnTo>
                  <a:pt x="209744" y="609639"/>
                </a:lnTo>
                <a:lnTo>
                  <a:pt x="243580" y="574068"/>
                </a:lnTo>
                <a:lnTo>
                  <a:pt x="275564" y="534923"/>
                </a:lnTo>
                <a:lnTo>
                  <a:pt x="304162" y="492662"/>
                </a:lnTo>
                <a:lnTo>
                  <a:pt x="327841" y="447729"/>
                </a:lnTo>
                <a:lnTo>
                  <a:pt x="346598" y="400124"/>
                </a:lnTo>
                <a:lnTo>
                  <a:pt x="360435" y="349847"/>
                </a:lnTo>
                <a:lnTo>
                  <a:pt x="367598" y="307301"/>
                </a:lnTo>
                <a:close/>
              </a:path>
              <a:path w="861060" h="716279">
                <a:moveTo>
                  <a:pt x="172707" y="0"/>
                </a:moveTo>
                <a:lnTo>
                  <a:pt x="132456" y="4262"/>
                </a:lnTo>
                <a:lnTo>
                  <a:pt x="67853" y="30293"/>
                </a:lnTo>
                <a:lnTo>
                  <a:pt x="24497" y="77636"/>
                </a:lnTo>
                <a:lnTo>
                  <a:pt x="2747" y="134144"/>
                </a:lnTo>
                <a:lnTo>
                  <a:pt x="0" y="165074"/>
                </a:lnTo>
                <a:lnTo>
                  <a:pt x="3095" y="198607"/>
                </a:lnTo>
                <a:lnTo>
                  <a:pt x="25003" y="256386"/>
                </a:lnTo>
                <a:lnTo>
                  <a:pt x="67149" y="300598"/>
                </a:lnTo>
                <a:lnTo>
                  <a:pt x="125243" y="324092"/>
                </a:lnTo>
                <a:lnTo>
                  <a:pt x="160007" y="327621"/>
                </a:lnTo>
                <a:lnTo>
                  <a:pt x="170391" y="327104"/>
                </a:lnTo>
                <a:lnTo>
                  <a:pt x="207598" y="318135"/>
                </a:lnTo>
                <a:lnTo>
                  <a:pt x="228574" y="307301"/>
                </a:lnTo>
                <a:lnTo>
                  <a:pt x="367598" y="307301"/>
                </a:lnTo>
                <a:lnTo>
                  <a:pt x="369349" y="296897"/>
                </a:lnTo>
                <a:lnTo>
                  <a:pt x="373341" y="241274"/>
                </a:lnTo>
                <a:lnTo>
                  <a:pt x="368772" y="190427"/>
                </a:lnTo>
                <a:lnTo>
                  <a:pt x="357354" y="144641"/>
                </a:lnTo>
                <a:lnTo>
                  <a:pt x="339089" y="103916"/>
                </a:lnTo>
                <a:lnTo>
                  <a:pt x="313982" y="68249"/>
                </a:lnTo>
                <a:lnTo>
                  <a:pt x="283749" y="39131"/>
                </a:lnTo>
                <a:lnTo>
                  <a:pt x="250126" y="18051"/>
                </a:lnTo>
                <a:lnTo>
                  <a:pt x="213112" y="5007"/>
                </a:lnTo>
                <a:lnTo>
                  <a:pt x="172707" y="0"/>
                </a:lnTo>
                <a:close/>
              </a:path>
            </a:pathLst>
          </a:custGeom>
          <a:solidFill>
            <a:srgbClr val="D2E3DE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78774" y="2589602"/>
            <a:ext cx="858519" cy="716280"/>
          </a:xfrm>
          <a:custGeom>
            <a:avLst/>
            <a:gdLst/>
            <a:ahLst/>
            <a:cxnLst/>
            <a:rect l="l" t="t" r="r" b="b"/>
            <a:pathLst>
              <a:path w="858519" h="716279">
                <a:moveTo>
                  <a:pt x="314934" y="0"/>
                </a:moveTo>
                <a:lnTo>
                  <a:pt x="273768" y="20794"/>
                </a:lnTo>
                <a:lnTo>
                  <a:pt x="234508" y="45292"/>
                </a:lnTo>
                <a:lnTo>
                  <a:pt x="197154" y="73494"/>
                </a:lnTo>
                <a:lnTo>
                  <a:pt x="161705" y="105401"/>
                </a:lnTo>
                <a:lnTo>
                  <a:pt x="128161" y="141012"/>
                </a:lnTo>
                <a:lnTo>
                  <a:pt x="96520" y="180327"/>
                </a:lnTo>
                <a:lnTo>
                  <a:pt x="68264" y="222811"/>
                </a:lnTo>
                <a:lnTo>
                  <a:pt x="44877" y="267943"/>
                </a:lnTo>
                <a:lnTo>
                  <a:pt x="26357" y="315722"/>
                </a:lnTo>
                <a:lnTo>
                  <a:pt x="12704" y="366146"/>
                </a:lnTo>
                <a:lnTo>
                  <a:pt x="3919" y="419215"/>
                </a:lnTo>
                <a:lnTo>
                  <a:pt x="0" y="474929"/>
                </a:lnTo>
                <a:lnTo>
                  <a:pt x="4438" y="525776"/>
                </a:lnTo>
                <a:lnTo>
                  <a:pt x="15601" y="571561"/>
                </a:lnTo>
                <a:lnTo>
                  <a:pt x="33489" y="612287"/>
                </a:lnTo>
                <a:lnTo>
                  <a:pt x="58102" y="647954"/>
                </a:lnTo>
                <a:lnTo>
                  <a:pt x="87834" y="677072"/>
                </a:lnTo>
                <a:lnTo>
                  <a:pt x="121080" y="698152"/>
                </a:lnTo>
                <a:lnTo>
                  <a:pt x="157838" y="711195"/>
                </a:lnTo>
                <a:lnTo>
                  <a:pt x="198107" y="716203"/>
                </a:lnTo>
                <a:lnTo>
                  <a:pt x="238357" y="711791"/>
                </a:lnTo>
                <a:lnTo>
                  <a:pt x="302961" y="685287"/>
                </a:lnTo>
                <a:lnTo>
                  <a:pt x="346315" y="637409"/>
                </a:lnTo>
                <a:lnTo>
                  <a:pt x="368061" y="581378"/>
                </a:lnTo>
                <a:lnTo>
                  <a:pt x="370814" y="551129"/>
                </a:lnTo>
                <a:lnTo>
                  <a:pt x="367704" y="517596"/>
                </a:lnTo>
                <a:lnTo>
                  <a:pt x="345957" y="459817"/>
                </a:lnTo>
                <a:lnTo>
                  <a:pt x="304271" y="415604"/>
                </a:lnTo>
                <a:lnTo>
                  <a:pt x="142227" y="408901"/>
                </a:lnTo>
                <a:lnTo>
                  <a:pt x="146556" y="365715"/>
                </a:lnTo>
                <a:lnTo>
                  <a:pt x="158265" y="322587"/>
                </a:lnTo>
                <a:lnTo>
                  <a:pt x="177354" y="279519"/>
                </a:lnTo>
                <a:lnTo>
                  <a:pt x="203822" y="236512"/>
                </a:lnTo>
                <a:lnTo>
                  <a:pt x="236717" y="195528"/>
                </a:lnTo>
                <a:lnTo>
                  <a:pt x="275089" y="158532"/>
                </a:lnTo>
                <a:lnTo>
                  <a:pt x="318942" y="125525"/>
                </a:lnTo>
                <a:lnTo>
                  <a:pt x="368274" y="96507"/>
                </a:lnTo>
                <a:lnTo>
                  <a:pt x="314934" y="0"/>
                </a:lnTo>
                <a:close/>
              </a:path>
              <a:path w="858519" h="716279">
                <a:moveTo>
                  <a:pt x="213347" y="388581"/>
                </a:moveTo>
                <a:lnTo>
                  <a:pt x="173024" y="393979"/>
                </a:lnTo>
                <a:lnTo>
                  <a:pt x="142227" y="408901"/>
                </a:lnTo>
                <a:lnTo>
                  <a:pt x="291927" y="408901"/>
                </a:lnTo>
                <a:lnTo>
                  <a:pt x="277595" y="401118"/>
                </a:lnTo>
                <a:lnTo>
                  <a:pt x="247287" y="392111"/>
                </a:lnTo>
                <a:lnTo>
                  <a:pt x="213347" y="388581"/>
                </a:lnTo>
                <a:close/>
              </a:path>
              <a:path w="858519" h="716279">
                <a:moveTo>
                  <a:pt x="802563" y="0"/>
                </a:moveTo>
                <a:lnTo>
                  <a:pt x="761319" y="20794"/>
                </a:lnTo>
                <a:lnTo>
                  <a:pt x="721927" y="45292"/>
                </a:lnTo>
                <a:lnTo>
                  <a:pt x="684387" y="73494"/>
                </a:lnTo>
                <a:lnTo>
                  <a:pt x="648699" y="105401"/>
                </a:lnTo>
                <a:lnTo>
                  <a:pt x="614863" y="141012"/>
                </a:lnTo>
                <a:lnTo>
                  <a:pt x="582879" y="180327"/>
                </a:lnTo>
                <a:lnTo>
                  <a:pt x="554281" y="222811"/>
                </a:lnTo>
                <a:lnTo>
                  <a:pt x="530602" y="267943"/>
                </a:lnTo>
                <a:lnTo>
                  <a:pt x="511844" y="315722"/>
                </a:lnTo>
                <a:lnTo>
                  <a:pt x="498008" y="366146"/>
                </a:lnTo>
                <a:lnTo>
                  <a:pt x="489093" y="419215"/>
                </a:lnTo>
                <a:lnTo>
                  <a:pt x="485101" y="474929"/>
                </a:lnTo>
                <a:lnTo>
                  <a:pt x="489670" y="525776"/>
                </a:lnTo>
                <a:lnTo>
                  <a:pt x="501089" y="571561"/>
                </a:lnTo>
                <a:lnTo>
                  <a:pt x="519354" y="612287"/>
                </a:lnTo>
                <a:lnTo>
                  <a:pt x="544461" y="647954"/>
                </a:lnTo>
                <a:lnTo>
                  <a:pt x="574694" y="677072"/>
                </a:lnTo>
                <a:lnTo>
                  <a:pt x="608317" y="698152"/>
                </a:lnTo>
                <a:lnTo>
                  <a:pt x="645331" y="711195"/>
                </a:lnTo>
                <a:lnTo>
                  <a:pt x="685736" y="716203"/>
                </a:lnTo>
                <a:lnTo>
                  <a:pt x="725986" y="711791"/>
                </a:lnTo>
                <a:lnTo>
                  <a:pt x="790590" y="685287"/>
                </a:lnTo>
                <a:lnTo>
                  <a:pt x="833946" y="637409"/>
                </a:lnTo>
                <a:lnTo>
                  <a:pt x="855696" y="581378"/>
                </a:lnTo>
                <a:lnTo>
                  <a:pt x="858443" y="551129"/>
                </a:lnTo>
                <a:lnTo>
                  <a:pt x="855348" y="517596"/>
                </a:lnTo>
                <a:lnTo>
                  <a:pt x="833440" y="459817"/>
                </a:lnTo>
                <a:lnTo>
                  <a:pt x="791294" y="415604"/>
                </a:lnTo>
                <a:lnTo>
                  <a:pt x="629869" y="408901"/>
                </a:lnTo>
                <a:lnTo>
                  <a:pt x="634190" y="365715"/>
                </a:lnTo>
                <a:lnTo>
                  <a:pt x="645896" y="322587"/>
                </a:lnTo>
                <a:lnTo>
                  <a:pt x="664984" y="279519"/>
                </a:lnTo>
                <a:lnTo>
                  <a:pt x="691451" y="236512"/>
                </a:lnTo>
                <a:lnTo>
                  <a:pt x="724348" y="195528"/>
                </a:lnTo>
                <a:lnTo>
                  <a:pt x="762723" y="158532"/>
                </a:lnTo>
                <a:lnTo>
                  <a:pt x="806576" y="125525"/>
                </a:lnTo>
                <a:lnTo>
                  <a:pt x="855903" y="96507"/>
                </a:lnTo>
                <a:lnTo>
                  <a:pt x="802563" y="0"/>
                </a:lnTo>
                <a:close/>
              </a:path>
              <a:path w="858519" h="716279">
                <a:moveTo>
                  <a:pt x="698436" y="388581"/>
                </a:moveTo>
                <a:lnTo>
                  <a:pt x="659384" y="393979"/>
                </a:lnTo>
                <a:lnTo>
                  <a:pt x="629869" y="408901"/>
                </a:lnTo>
                <a:lnTo>
                  <a:pt x="778735" y="408901"/>
                </a:lnTo>
                <a:lnTo>
                  <a:pt x="764152" y="401118"/>
                </a:lnTo>
                <a:lnTo>
                  <a:pt x="733200" y="392111"/>
                </a:lnTo>
                <a:lnTo>
                  <a:pt x="698436" y="388581"/>
                </a:lnTo>
                <a:close/>
              </a:path>
            </a:pathLst>
          </a:custGeom>
          <a:solidFill>
            <a:srgbClr val="D2E3DE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509" y="1937373"/>
            <a:ext cx="4006850" cy="2154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闲聊：第4部</a:t>
            </a:r>
            <a:r>
              <a:rPr sz="2100" b="1" spc="-819" dirty="0">
                <a:solidFill>
                  <a:srgbClr val="006D6F"/>
                </a:solidFill>
                <a:latin typeface="Noto Sans CJK SC Bold"/>
                <a:cs typeface="Noto Sans CJK SC Bold"/>
              </a:rPr>
              <a:t>分</a:t>
            </a:r>
            <a:endParaRPr sz="2100">
              <a:latin typeface="Noto Sans CJK SC Bold"/>
              <a:cs typeface="Noto Sans CJK SC Bold"/>
            </a:endParaRPr>
          </a:p>
          <a:p>
            <a:pPr marL="12700" marR="185420">
              <a:lnSpc>
                <a:spcPct val="125000"/>
              </a:lnSpc>
              <a:spcBef>
                <a:spcPts val="535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在与一位受人尊敬的专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业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医疗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人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士共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进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商务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晚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餐时， 他对您说：</a:t>
            </a:r>
            <a:endParaRPr sz="1300">
              <a:latin typeface="Noto Sans CJK SC Regular"/>
              <a:cs typeface="Noto Sans CJK SC Regular"/>
            </a:endParaRPr>
          </a:p>
          <a:p>
            <a:pPr marL="240665" marR="30480">
              <a:lnSpc>
                <a:spcPct val="120400"/>
              </a:lnSpc>
              <a:spcBef>
                <a:spcPts val="1010"/>
              </a:spcBef>
            </a:pP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如您所知，我目前积极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投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入到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当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地一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家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为社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区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服</a:t>
            </a:r>
            <a:r>
              <a:rPr sz="1350" i="1" spc="-63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务</a:t>
            </a:r>
            <a:r>
              <a:rPr sz="1350" i="1" spc="-4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 慈善机构中。</a:t>
            </a:r>
            <a:r>
              <a:rPr sz="1350" i="1" spc="-3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5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万美元的捐赠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将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对我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们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履行</a:t>
            </a:r>
            <a:r>
              <a:rPr sz="1350" i="1" spc="-6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慈</a:t>
            </a:r>
            <a:r>
              <a:rPr sz="1350" i="1" spc="-4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善使命 </a:t>
            </a:r>
            <a:r>
              <a:rPr sz="1350" i="1" spc="-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大有帮助。</a:t>
            </a:r>
            <a:endParaRPr sz="135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1380"/>
              </a:spcBef>
            </a:pP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您该怎么做？</a:t>
            </a:r>
            <a:endParaRPr sz="1300">
              <a:latin typeface="Noto Sans CJK SC Bold"/>
              <a:cs typeface="Noto Sans CJK SC Bold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9740" y="1046474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与专业医疗人士和政府官员的商务</a:t>
            </a:r>
            <a:r>
              <a:rPr dirty="0"/>
              <a:t>往</a:t>
            </a:r>
            <a:r>
              <a:rPr spc="-5" dirty="0"/>
              <a:t>来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5583935" y="1915667"/>
            <a:ext cx="3178810" cy="3019425"/>
          </a:xfrm>
          <a:custGeom>
            <a:avLst/>
            <a:gdLst/>
            <a:ahLst/>
            <a:cxnLst/>
            <a:rect l="l" t="t" r="r" b="b"/>
            <a:pathLst>
              <a:path w="3178809" h="3019425">
                <a:moveTo>
                  <a:pt x="3178302" y="0"/>
                </a:moveTo>
                <a:lnTo>
                  <a:pt x="0" y="0"/>
                </a:lnTo>
                <a:lnTo>
                  <a:pt x="0" y="3019044"/>
                </a:lnTo>
                <a:lnTo>
                  <a:pt x="3178302" y="3019044"/>
                </a:lnTo>
                <a:lnTo>
                  <a:pt x="3178302" y="0"/>
                </a:lnTo>
                <a:close/>
              </a:path>
            </a:pathLst>
          </a:custGeom>
          <a:solidFill>
            <a:srgbClr val="00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67152" y="2135898"/>
            <a:ext cx="2755900" cy="208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25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回复这位专业医疗人士，您 不得向任何专业医疗人士指 定的慈善机构提供捐赠，因 为根据《反海外腐败法》和 当地反贿赂相关法规，这可 能被视为贿赂。</a:t>
            </a:r>
            <a:endParaRPr sz="1800">
              <a:latin typeface="Noto Sans CJK SC Regular"/>
              <a:cs typeface="Noto Sans CJK SC Regular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817902" y="4819408"/>
            <a:ext cx="165100" cy="1625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b="0" dirty="0">
                <a:latin typeface="Gotham HTF Book"/>
                <a:cs typeface="Gotham HTF Book"/>
              </a:rPr>
              <a:t>6</a:t>
            </a:fld>
            <a:endParaRPr sz="1000">
              <a:latin typeface="Gotham HTF Book"/>
              <a:cs typeface="Gotham HTF Book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9200" y="700273"/>
            <a:ext cx="4114799" cy="444321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509" y="1937373"/>
            <a:ext cx="31165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要求支付差旅费：第1部分</a:t>
            </a:r>
            <a:endParaRPr sz="2100">
              <a:latin typeface="Noto Sans CJK SC Bold"/>
              <a:cs typeface="Noto Sans CJK SC 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509" y="2325486"/>
            <a:ext cx="4994275" cy="2433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780" algn="just">
              <a:lnSpc>
                <a:spcPct val="125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使用贵公司医疗器械产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品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的专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业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医疗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人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士客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户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要求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支付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前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往医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疗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器 械制造商办公室参加技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术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设备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实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操培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训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的差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旅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费。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该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客户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还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要求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在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行 程中包含前往热门度假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胜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地的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附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带旅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行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3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您应如何回应？</a:t>
            </a:r>
            <a:endParaRPr sz="1300">
              <a:latin typeface="Noto Sans CJK SC Bold"/>
              <a:cs typeface="Noto Sans CJK SC Bold"/>
            </a:endParaRPr>
          </a:p>
          <a:p>
            <a:pPr marL="355600" indent="-343535" algn="just">
              <a:lnSpc>
                <a:spcPct val="100000"/>
              </a:lnSpc>
              <a:spcBef>
                <a:spcPts val="790"/>
              </a:spcBef>
              <a:buClr>
                <a:srgbClr val="006D6F"/>
              </a:buClr>
              <a:buAutoNum type="alphaUcPeriod"/>
              <a:tabLst>
                <a:tab pos="356235" algn="l"/>
              </a:tabLst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支付整个行程的费用，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因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为这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是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出于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正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当目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300">
              <a:latin typeface="Noto Sans CJK SC Regular"/>
              <a:cs typeface="Noto Sans CJK SC Regular"/>
            </a:endParaRPr>
          </a:p>
          <a:p>
            <a:pPr marL="355600" indent="-343535" algn="just">
              <a:lnSpc>
                <a:spcPct val="100000"/>
              </a:lnSpc>
              <a:spcBef>
                <a:spcPts val="885"/>
              </a:spcBef>
              <a:buClr>
                <a:srgbClr val="006D6F"/>
              </a:buClr>
              <a:buAutoNum type="alphaUcPeriod"/>
              <a:tabLst>
                <a:tab pos="356235" algn="l"/>
              </a:tabLst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要求旅行社支付客户的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全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部旅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行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费用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然后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向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旅行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社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报销。</a:t>
            </a:r>
            <a:endParaRPr sz="1300">
              <a:latin typeface="Noto Sans CJK SC Regular"/>
              <a:cs typeface="Noto Sans CJK SC Regular"/>
            </a:endParaRPr>
          </a:p>
          <a:p>
            <a:pPr marL="355600" marR="5080" indent="-343535" algn="just">
              <a:lnSpc>
                <a:spcPct val="125000"/>
              </a:lnSpc>
              <a:spcBef>
                <a:spcPts val="505"/>
              </a:spcBef>
              <a:buClr>
                <a:srgbClr val="006D6F"/>
              </a:buClr>
              <a:buAutoNum type="alphaUcPeriod"/>
              <a:tabLst>
                <a:tab pos="356235" algn="l"/>
              </a:tabLst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如果这位专业医疗人士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参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加培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训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存在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正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当的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业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务需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求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，则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为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其支 付前往医疗器械制造商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办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公室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差旅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费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，但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拒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绝支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付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附带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旅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行的 费用，因为这与业务无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关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9740" y="1046474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与专业医疗人士和政府官员的商务</a:t>
            </a:r>
            <a:r>
              <a:rPr dirty="0"/>
              <a:t>往</a:t>
            </a:r>
            <a:r>
              <a:rPr spc="-5" dirty="0"/>
              <a:t>来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359994" y="203449"/>
            <a:ext cx="7304405" cy="607695"/>
            <a:chOff x="359994" y="203449"/>
            <a:chExt cx="7304405" cy="60769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20128" y="203449"/>
              <a:ext cx="544067" cy="54406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9994" y="223227"/>
              <a:ext cx="6227445" cy="587375"/>
            </a:xfrm>
            <a:custGeom>
              <a:avLst/>
              <a:gdLst/>
              <a:ahLst/>
              <a:cxnLst/>
              <a:rect l="l" t="t" r="r" b="b"/>
              <a:pathLst>
                <a:path w="6227445" h="587375">
                  <a:moveTo>
                    <a:pt x="6227305" y="0"/>
                  </a:moveTo>
                  <a:lnTo>
                    <a:pt x="0" y="0"/>
                  </a:lnTo>
                  <a:lnTo>
                    <a:pt x="0" y="587298"/>
                  </a:lnTo>
                  <a:lnTo>
                    <a:pt x="6227305" y="587298"/>
                  </a:lnTo>
                  <a:lnTo>
                    <a:pt x="62273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817902" y="4819408"/>
            <a:ext cx="165100" cy="1625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b="0" dirty="0">
                <a:latin typeface="Gotham HTF Book"/>
                <a:cs typeface="Gotham HTF Book"/>
              </a:rPr>
              <a:t>7</a:t>
            </a:fld>
            <a:endParaRPr sz="1000">
              <a:latin typeface="Gotham HTF Book"/>
              <a:cs typeface="Gotham HTF Book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" y="227716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509" y="1937373"/>
            <a:ext cx="31165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要求支付差旅费：第2部分</a:t>
            </a:r>
            <a:endParaRPr sz="2100">
              <a:latin typeface="Noto Sans CJK SC Bold"/>
              <a:cs typeface="Noto Sans CJK SC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509" y="2374761"/>
            <a:ext cx="498094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使用贵公司医疗器械产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品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的专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业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医疗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人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士客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户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要求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支付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前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往医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疗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器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509" y="2622461"/>
            <a:ext cx="498094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械制造商办公室参加技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术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设备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实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操培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训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的差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旅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费。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该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客户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还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要求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在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行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0509" y="2870162"/>
            <a:ext cx="299974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程中包含前往热门度假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胜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地的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附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带旅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行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0509" y="3117862"/>
            <a:ext cx="118300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您应如何回应？</a:t>
            </a:r>
            <a:endParaRPr sz="1300">
              <a:latin typeface="Noto Sans CJK SC Bold"/>
              <a:cs typeface="Noto Sans CJK SC B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0509" y="3416415"/>
            <a:ext cx="383794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30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A.	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支付整个行程的费用，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因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为这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是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出于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正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当目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0509" y="3727281"/>
            <a:ext cx="466407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300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B.	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要求旅行社支付客户的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全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部旅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行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费用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然后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向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旅行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社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报销。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0509" y="4038973"/>
            <a:ext cx="499427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300" spc="-5" dirty="0">
                <a:solidFill>
                  <a:srgbClr val="006D6F"/>
                </a:solidFill>
                <a:latin typeface="Noto Sans CJK SC Regular"/>
                <a:cs typeface="Noto Sans CJK SC Regular"/>
              </a:rPr>
              <a:t>C.	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如果这位专业医疗人士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参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加培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训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存在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正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当的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业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务需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求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，则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为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其支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3453" y="4237398"/>
            <a:ext cx="4650740" cy="5213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付前往医疗器械制造商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办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公室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差旅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费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，但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拒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绝支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付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附带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旅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行的 费用，因为这与业务无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关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。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59740" y="1046476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与专业医疗人士和政府官员的商务</a:t>
            </a:r>
            <a:r>
              <a:rPr dirty="0"/>
              <a:t>往</a:t>
            </a:r>
            <a:r>
              <a:rPr spc="-5" dirty="0"/>
              <a:t>来</a:t>
            </a: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3449"/>
            <a:ext cx="544067" cy="544067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5715000" y="1870710"/>
            <a:ext cx="3178810" cy="3019425"/>
          </a:xfrm>
          <a:custGeom>
            <a:avLst/>
            <a:gdLst/>
            <a:ahLst/>
            <a:cxnLst/>
            <a:rect l="l" t="t" r="r" b="b"/>
            <a:pathLst>
              <a:path w="3178809" h="3019425">
                <a:moveTo>
                  <a:pt x="3178302" y="0"/>
                </a:moveTo>
                <a:lnTo>
                  <a:pt x="0" y="0"/>
                </a:lnTo>
                <a:lnTo>
                  <a:pt x="0" y="3019044"/>
                </a:lnTo>
                <a:lnTo>
                  <a:pt x="3178302" y="3019044"/>
                </a:lnTo>
                <a:lnTo>
                  <a:pt x="3178302" y="0"/>
                </a:lnTo>
                <a:close/>
              </a:path>
            </a:pathLst>
          </a:custGeom>
          <a:solidFill>
            <a:srgbClr val="00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58841" y="2107417"/>
            <a:ext cx="13081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spc="4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正确答案</a:t>
            </a:r>
            <a:r>
              <a:rPr sz="1500" spc="35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是C</a:t>
            </a:r>
            <a:r>
              <a:rPr sz="15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。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58841" y="2515849"/>
            <a:ext cx="2451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如果存在正当目的或需求，且根据贵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58841" y="2744449"/>
            <a:ext cx="2451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公司内部程序和与医疗器械产品制造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58841" y="2973049"/>
            <a:ext cx="2451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商的合同，允许支付该笔费用，则允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58841" y="3201649"/>
            <a:ext cx="2451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许支付这位专业医疗人士的差旅费。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58841" y="3430249"/>
            <a:ext cx="2451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 err="1">
                <a:solidFill>
                  <a:srgbClr val="FFFFFF"/>
                </a:solidFill>
                <a:latin typeface="Noto Sans CJK SC Regular"/>
                <a:cs typeface="Noto Sans CJK SC Regular"/>
              </a:rPr>
              <a:t>禁止无正当业务目的的附带旅行</a:t>
            </a:r>
            <a:r>
              <a:rPr sz="12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。如</a:t>
            </a:r>
            <a:endParaRPr sz="1200" dirty="0">
              <a:latin typeface="Noto Sans CJK SC Regular"/>
              <a:cs typeface="Noto Sans CJK SC Regular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58841" y="3658849"/>
            <a:ext cx="2451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果您需要获取与专业医疗人士进行商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58841" y="3887449"/>
            <a:ext cx="2451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务往来时允许事项的更多相关指导，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58841" y="4116049"/>
            <a:ext cx="2098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请随时联系[插入公司联系人]。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2143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0743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9200" y="700273"/>
            <a:ext cx="4114799" cy="444321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72440" y="227681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509" y="1790688"/>
            <a:ext cx="4140200" cy="2442210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音乐会门票：第1部分</a:t>
            </a:r>
            <a:endParaRPr sz="2100">
              <a:latin typeface="Noto Sans CJK SC Bold"/>
              <a:cs typeface="Noto Sans CJK SC Bold"/>
            </a:endParaRPr>
          </a:p>
          <a:p>
            <a:pPr marL="12700" marR="161925">
              <a:lnSpc>
                <a:spcPct val="125000"/>
              </a:lnSpc>
              <a:spcBef>
                <a:spcPts val="450"/>
              </a:spcBef>
            </a:pPr>
            <a:r>
              <a:rPr sz="18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M</a:t>
            </a:r>
            <a:r>
              <a:rPr sz="18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a</a:t>
            </a:r>
            <a:r>
              <a:rPr sz="1800" spc="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r</a:t>
            </a:r>
            <a:r>
              <a:rPr sz="18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y</a:t>
            </a:r>
            <a:r>
              <a:rPr sz="18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想给与其存在业务往来的医院的护 士们赠送一份礼品。</a:t>
            </a:r>
            <a:endParaRPr sz="18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8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她决定为每名护士赠送一张“价格适中”</a:t>
            </a:r>
            <a:endParaRPr sz="18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（票价60美元）的音乐会门票。</a:t>
            </a:r>
            <a:endParaRPr sz="18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18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问题：</a:t>
            </a:r>
            <a:r>
              <a:rPr sz="18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M</a:t>
            </a:r>
            <a:r>
              <a:rPr sz="1800" u="sng" spc="-5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a</a:t>
            </a:r>
            <a:r>
              <a:rPr sz="1800" u="sng" spc="5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r</a:t>
            </a:r>
            <a:r>
              <a:rPr sz="1800" u="sng" spc="-5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y</a:t>
            </a:r>
            <a:r>
              <a:rPr sz="18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可以这么做吗？</a:t>
            </a:r>
            <a:endParaRPr sz="1800">
              <a:latin typeface="Noto Sans CJK SC Regular"/>
              <a:cs typeface="Noto Sans CJK SC Regula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9740" y="1046474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与专业医疗人士和政府官员的商务</a:t>
            </a:r>
            <a:r>
              <a:rPr dirty="0"/>
              <a:t>往</a:t>
            </a:r>
            <a:r>
              <a:rPr spc="-5" dirty="0"/>
              <a:t>来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359994" y="203449"/>
            <a:ext cx="7304405" cy="607695"/>
            <a:chOff x="359994" y="203449"/>
            <a:chExt cx="7304405" cy="60769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20128" y="203449"/>
              <a:ext cx="544067" cy="54406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9994" y="223227"/>
              <a:ext cx="6227445" cy="587375"/>
            </a:xfrm>
            <a:custGeom>
              <a:avLst/>
              <a:gdLst/>
              <a:ahLst/>
              <a:cxnLst/>
              <a:rect l="l" t="t" r="r" b="b"/>
              <a:pathLst>
                <a:path w="6227445" h="587375">
                  <a:moveTo>
                    <a:pt x="6227305" y="0"/>
                  </a:moveTo>
                  <a:lnTo>
                    <a:pt x="0" y="0"/>
                  </a:lnTo>
                  <a:lnTo>
                    <a:pt x="0" y="587298"/>
                  </a:lnTo>
                  <a:lnTo>
                    <a:pt x="6227305" y="587298"/>
                  </a:lnTo>
                  <a:lnTo>
                    <a:pt x="62273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4392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2992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" y="229965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509" y="1792937"/>
            <a:ext cx="4140200" cy="2442210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音乐会门票：第2部分</a:t>
            </a:r>
            <a:endParaRPr sz="2100">
              <a:latin typeface="Noto Sans CJK SC Bold"/>
              <a:cs typeface="Noto Sans CJK SC Bold"/>
            </a:endParaRPr>
          </a:p>
          <a:p>
            <a:pPr marL="12700" marR="161925">
              <a:lnSpc>
                <a:spcPct val="125000"/>
              </a:lnSpc>
              <a:spcBef>
                <a:spcPts val="450"/>
              </a:spcBef>
            </a:pPr>
            <a:r>
              <a:rPr sz="18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M</a:t>
            </a:r>
            <a:r>
              <a:rPr sz="18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a</a:t>
            </a:r>
            <a:r>
              <a:rPr sz="1800" spc="5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r</a:t>
            </a:r>
            <a:r>
              <a:rPr sz="18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y</a:t>
            </a:r>
            <a:r>
              <a:rPr sz="18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想给与其存在业务往来的医院的护 士们赠送一份礼品。</a:t>
            </a:r>
            <a:endParaRPr sz="18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8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她决定为每名护士赠送一张“价格适中”</a:t>
            </a:r>
            <a:endParaRPr sz="18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（票价60美元）的音乐会门票。</a:t>
            </a:r>
            <a:endParaRPr sz="18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18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问题：</a:t>
            </a:r>
            <a:r>
              <a:rPr sz="18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M</a:t>
            </a:r>
            <a:r>
              <a:rPr sz="1800" u="sng" spc="-5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a</a:t>
            </a:r>
            <a:r>
              <a:rPr sz="1800" u="sng" spc="5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r</a:t>
            </a:r>
            <a:r>
              <a:rPr sz="1800" u="sng" spc="-5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y</a:t>
            </a:r>
            <a:r>
              <a:rPr sz="18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可以这么做吗？</a:t>
            </a:r>
            <a:endParaRPr sz="1800">
              <a:latin typeface="Noto Sans CJK SC Regular"/>
              <a:cs typeface="Noto Sans CJK SC Regula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9740" y="1048725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与专业医疗人士和政府官员的商务</a:t>
            </a:r>
            <a:r>
              <a:rPr dirty="0"/>
              <a:t>往</a:t>
            </a:r>
            <a:r>
              <a:rPr spc="-5" dirty="0"/>
              <a:t>来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5699"/>
            <a:ext cx="544067" cy="54406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334000" y="1917915"/>
            <a:ext cx="3428365" cy="3019425"/>
          </a:xfrm>
          <a:custGeom>
            <a:avLst/>
            <a:gdLst/>
            <a:ahLst/>
            <a:cxnLst/>
            <a:rect l="l" t="t" r="r" b="b"/>
            <a:pathLst>
              <a:path w="3428365" h="3019425">
                <a:moveTo>
                  <a:pt x="3428238" y="0"/>
                </a:moveTo>
                <a:lnTo>
                  <a:pt x="0" y="0"/>
                </a:lnTo>
                <a:lnTo>
                  <a:pt x="0" y="3019044"/>
                </a:lnTo>
                <a:lnTo>
                  <a:pt x="3428238" y="3019044"/>
                </a:lnTo>
                <a:lnTo>
                  <a:pt x="3428238" y="0"/>
                </a:lnTo>
                <a:close/>
              </a:path>
            </a:pathLst>
          </a:custGeom>
          <a:solidFill>
            <a:srgbClr val="00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781022" y="2149809"/>
            <a:ext cx="2677177" cy="2187136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25400">
              <a:lnSpc>
                <a:spcPct val="120000"/>
              </a:lnSpc>
              <a:spcBef>
                <a:spcPts val="509"/>
              </a:spcBef>
            </a:pPr>
            <a:r>
              <a:rPr sz="1600" dirty="0" err="1">
                <a:solidFill>
                  <a:srgbClr val="FFFFFF"/>
                </a:solidFill>
                <a:latin typeface="Noto Sans CJK SC Regular"/>
                <a:cs typeface="Noto Sans CJK SC Regular"/>
              </a:rPr>
              <a:t>不可以。</a:t>
            </a:r>
            <a:r>
              <a:rPr sz="16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仅允许赠送价</a:t>
            </a:r>
            <a:r>
              <a:rPr sz="1600" spc="-1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值</a:t>
            </a:r>
            <a:r>
              <a:rPr lang="en-US" sz="1600" spc="-1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/>
            </a:r>
            <a:br>
              <a:rPr lang="en-US" sz="1600" spc="-10" dirty="0">
                <a:solidFill>
                  <a:srgbClr val="FFFFFF"/>
                </a:solidFill>
                <a:latin typeface="Noto Sans CJK SC Regular"/>
                <a:cs typeface="Noto Sans CJK SC Regular"/>
              </a:rPr>
            </a:br>
            <a:r>
              <a:rPr sz="1650" i="1" spc="-5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适</a:t>
            </a:r>
            <a:r>
              <a:rPr sz="1650" i="1" spc="-1655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中</a:t>
            </a:r>
            <a:r>
              <a:rPr sz="16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、符合当地法律法规</a:t>
            </a:r>
            <a:r>
              <a:rPr sz="1600" spc="-1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，</a:t>
            </a:r>
            <a:r>
              <a:rPr lang="en-US" sz="1600" spc="-1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/>
            </a:r>
            <a:br>
              <a:rPr lang="en-US" sz="1600" spc="-1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</a:br>
            <a:r>
              <a:rPr sz="16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且真正具有教学功能或有</a:t>
            </a:r>
            <a:r>
              <a:rPr sz="1600" spc="-1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益</a:t>
            </a:r>
            <a:r>
              <a:rPr lang="en-US" sz="1600" spc="-1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/>
            </a:r>
            <a:br>
              <a:rPr lang="en-US" sz="1600" spc="-1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</a:br>
            <a:r>
              <a:rPr sz="160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于 </a:t>
            </a:r>
            <a:r>
              <a:rPr sz="1600" dirty="0" err="1">
                <a:solidFill>
                  <a:srgbClr val="FFFFFF"/>
                </a:solidFill>
                <a:latin typeface="Noto Sans CJK SC Regular"/>
                <a:cs typeface="Noto Sans CJK SC Regular"/>
              </a:rPr>
              <a:t>患者的物品，如教材</a:t>
            </a:r>
            <a:r>
              <a:rPr sz="160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。</a:t>
            </a:r>
            <a:r>
              <a:rPr lang="en-US" sz="160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/>
            </a:r>
            <a:br>
              <a:rPr lang="en-US" sz="160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</a:br>
            <a:r>
              <a:rPr sz="1600" spc="-1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请</a:t>
            </a:r>
            <a:r>
              <a:rPr sz="16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务</a:t>
            </a:r>
            <a:r>
              <a:rPr sz="160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Noto Sans CJK SC Regular"/>
                <a:cs typeface="Noto Sans CJK SC Regular"/>
              </a:rPr>
              <a:t>必确保其并非、</a:t>
            </a:r>
            <a:r>
              <a:rPr sz="16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也不</a:t>
            </a:r>
            <a:r>
              <a:rPr lang="en-US" sz="160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/>
            </a:r>
            <a:br>
              <a:rPr lang="en-US" sz="160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</a:br>
            <a:r>
              <a:rPr sz="16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会</a:t>
            </a:r>
            <a:r>
              <a:rPr sz="1600" spc="-1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被</a:t>
            </a:r>
            <a:r>
              <a:rPr sz="16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其</a:t>
            </a:r>
            <a:r>
              <a:rPr sz="160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 </a:t>
            </a:r>
            <a:r>
              <a:rPr sz="16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他人视为造成潜在</a:t>
            </a:r>
            <a:r>
              <a:rPr lang="en-US" sz="160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/>
            </a:r>
            <a:br>
              <a:rPr lang="en-US" sz="160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</a:br>
            <a:r>
              <a:rPr sz="16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腐败</a:t>
            </a:r>
            <a:r>
              <a:rPr sz="1600" spc="-1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影</a:t>
            </a:r>
            <a:r>
              <a:rPr sz="1600" dirty="0" err="1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响</a:t>
            </a:r>
            <a:r>
              <a:rPr sz="1600" dirty="0" smtClean="0">
                <a:solidFill>
                  <a:srgbClr val="FFFFFF"/>
                </a:solidFill>
                <a:latin typeface="Noto Sans CJK SC Regular"/>
                <a:cs typeface="Noto Sans CJK SC Regular"/>
              </a:rPr>
              <a:t> </a:t>
            </a:r>
            <a:r>
              <a:rPr sz="16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的手段。</a:t>
            </a:r>
            <a:endParaRPr sz="1600" dirty="0">
              <a:latin typeface="Noto Sans CJK SC Regular"/>
              <a:cs typeface="Noto Sans CJK SC Regular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4392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2992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" y="229965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9740" y="1048725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与专业医疗人士和政府官员的商务</a:t>
            </a:r>
            <a:r>
              <a:rPr dirty="0"/>
              <a:t>往</a:t>
            </a:r>
            <a:r>
              <a:rPr spc="-5" dirty="0"/>
              <a:t>来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029200" y="205699"/>
            <a:ext cx="4114800" cy="4940300"/>
            <a:chOff x="5029200" y="205699"/>
            <a:chExt cx="4114800" cy="49403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0128" y="205699"/>
              <a:ext cx="544067" cy="5440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9200" y="702523"/>
              <a:ext cx="4114799" cy="444322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60509" y="1770001"/>
            <a:ext cx="4893945" cy="2185670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35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州纪念碑：第1部分</a:t>
            </a:r>
            <a:endParaRPr sz="2100">
              <a:latin typeface="Noto Sans CJK SC Bold"/>
              <a:cs typeface="Noto Sans CJK SC Bold"/>
            </a:endParaRPr>
          </a:p>
          <a:p>
            <a:pPr marL="12700" marR="300990">
              <a:lnSpc>
                <a:spcPct val="125000"/>
              </a:lnSpc>
              <a:spcBef>
                <a:spcPts val="505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一名卫生部员工的姐妹是一家慈善组织的董事会成员， 该组织向全国各地的慈善事业捐赠各类资金。</a:t>
            </a:r>
            <a:endParaRPr sz="1500">
              <a:latin typeface="Noto Sans CJK SC Regular"/>
              <a:cs typeface="Noto Sans CJK SC Regular"/>
            </a:endParaRPr>
          </a:p>
          <a:p>
            <a:pPr marL="12700" marR="5080">
              <a:lnSpc>
                <a:spcPct val="125000"/>
              </a:lnSpc>
              <a:spcBef>
                <a:spcPts val="40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该组织要求贵公司捐赠1万美元，用于翻修一座州纪念碑， 并承诺您可与卫生部成员共进私人晚宴。</a:t>
            </a:r>
            <a:endParaRPr sz="15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15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问题：</a:t>
            </a:r>
            <a:r>
              <a:rPr sz="15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您是否应该为该组织提供捐赠？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11</a:t>
            </a:fld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4392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2992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" y="229965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5699"/>
            <a:ext cx="544067" cy="54406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60509" y="1939622"/>
            <a:ext cx="23164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州纪念碑：第2部分</a:t>
            </a:r>
            <a:endParaRPr sz="2100">
              <a:latin typeface="Noto Sans CJK SC Bold"/>
              <a:cs typeface="Noto Sans CJK SC 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509" y="2380820"/>
            <a:ext cx="45974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一名卫生部员工的姐妹是一家慈善组织的董事会成员，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0509" y="2666570"/>
            <a:ext cx="38354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该组织向全国各地的慈善事业捐赠各类资金。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0509" y="3003374"/>
            <a:ext cx="48939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该组织要求贵公司捐赠1万美元，用于翻修一座州纪念碑，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0509" y="3289124"/>
            <a:ext cx="345440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并承诺您可与卫生部成员共进私人晚宴。</a:t>
            </a:r>
            <a:endParaRPr sz="15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15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问题：</a:t>
            </a:r>
            <a:r>
              <a:rPr sz="15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您是否应该为该组织提供捐赠？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096000" y="1917915"/>
            <a:ext cx="2666365" cy="3019425"/>
          </a:xfrm>
          <a:custGeom>
            <a:avLst/>
            <a:gdLst/>
            <a:ahLst/>
            <a:cxnLst/>
            <a:rect l="l" t="t" r="r" b="b"/>
            <a:pathLst>
              <a:path w="2666365" h="3019425">
                <a:moveTo>
                  <a:pt x="2666238" y="0"/>
                </a:moveTo>
                <a:lnTo>
                  <a:pt x="0" y="0"/>
                </a:lnTo>
                <a:lnTo>
                  <a:pt x="0" y="3019044"/>
                </a:lnTo>
                <a:lnTo>
                  <a:pt x="2666238" y="3019044"/>
                </a:lnTo>
                <a:lnTo>
                  <a:pt x="2666238" y="0"/>
                </a:lnTo>
                <a:close/>
              </a:path>
            </a:pathLst>
          </a:custGeom>
          <a:solidFill>
            <a:srgbClr val="00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405643" y="2183631"/>
            <a:ext cx="19177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不应该。慈善捐赠不应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05643" y="2469381"/>
            <a:ext cx="19177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用来换取不当利益。请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05643" y="2755131"/>
            <a:ext cx="19177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谨记，反腐败法禁令在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05643" y="3040881"/>
            <a:ext cx="19177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某些情况下也适用于政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05643" y="3326631"/>
            <a:ext cx="19177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府官员的配偶和家庭成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05643" y="3612381"/>
            <a:ext cx="3937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员。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59740" y="1048725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与专业医疗人士和政府官员的商务</a:t>
            </a:r>
            <a:r>
              <a:rPr dirty="0"/>
              <a:t>往</a:t>
            </a:r>
            <a:r>
              <a:rPr spc="-5" dirty="0"/>
              <a:t>来</a:t>
            </a:r>
          </a:p>
        </p:txBody>
      </p:sp>
      <p:sp>
        <p:nvSpPr>
          <p:cNvPr id="19" name="object 19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4392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2992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" y="229965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509" y="1939622"/>
            <a:ext cx="23164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免费样品：第1部分</a:t>
            </a:r>
            <a:endParaRPr sz="2100">
              <a:latin typeface="Noto Sans CJK SC Bold"/>
              <a:cs typeface="Noto Sans CJK SC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509" y="2327735"/>
            <a:ext cx="5146040" cy="156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您刚刚见了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Mother</a:t>
            </a:r>
            <a:r>
              <a:rPr sz="1300" spc="-2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 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&amp;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 </a:t>
            </a:r>
            <a:r>
              <a:rPr sz="13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Life</a:t>
            </a:r>
            <a:r>
              <a:rPr sz="1300" spc="-1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 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Prenatal</a:t>
            </a:r>
            <a:r>
              <a:rPr sz="1300" spc="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 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Center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采购部主管。会谈进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行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得很 顺利，这位主管告诉您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一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个特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别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的政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府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项目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该项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目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计划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在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全国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开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设十 家产前中心。</a:t>
            </a:r>
            <a:endParaRPr sz="1300">
              <a:latin typeface="Noto Sans CJK SC Regular"/>
              <a:cs typeface="Noto Sans CJK SC Regular"/>
            </a:endParaRPr>
          </a:p>
          <a:p>
            <a:pPr marL="12700" marR="5080">
              <a:lnSpc>
                <a:spcPct val="125000"/>
              </a:lnSpc>
              <a:spcBef>
                <a:spcPts val="4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这位主管及其团队正计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划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与几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家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经验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丰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富的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公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司合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作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，以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供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应医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疗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用品 和手术设备及耗材。他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需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要您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提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供产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品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样品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（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价值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约</a:t>
            </a:r>
            <a:r>
              <a:rPr sz="13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3,000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美元）， </a:t>
            </a:r>
            <a:r>
              <a:rPr sz="1300" spc="46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 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您答应了，并匆匆赶回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公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司。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9740" y="1048725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与专业医疗人士和政府官员的商务</a:t>
            </a:r>
            <a:r>
              <a:rPr dirty="0"/>
              <a:t>往</a:t>
            </a:r>
            <a:r>
              <a:rPr spc="-5" dirty="0"/>
              <a:t>来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359994" y="205699"/>
            <a:ext cx="8784590" cy="4940300"/>
            <a:chOff x="359994" y="205699"/>
            <a:chExt cx="8784590" cy="49403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0128" y="205699"/>
              <a:ext cx="544067" cy="5440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9199" y="702523"/>
              <a:ext cx="4114799" cy="444322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9994" y="223227"/>
              <a:ext cx="6227445" cy="587375"/>
            </a:xfrm>
            <a:custGeom>
              <a:avLst/>
              <a:gdLst/>
              <a:ahLst/>
              <a:cxnLst/>
              <a:rect l="l" t="t" r="r" b="b"/>
              <a:pathLst>
                <a:path w="6227445" h="587375">
                  <a:moveTo>
                    <a:pt x="6227305" y="0"/>
                  </a:moveTo>
                  <a:lnTo>
                    <a:pt x="0" y="0"/>
                  </a:lnTo>
                  <a:lnTo>
                    <a:pt x="0" y="587298"/>
                  </a:lnTo>
                  <a:lnTo>
                    <a:pt x="6227305" y="587298"/>
                  </a:lnTo>
                  <a:lnTo>
                    <a:pt x="62273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60509" y="3831464"/>
            <a:ext cx="5203190" cy="87185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贵公司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财务团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队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告诉您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免费样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品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的价格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限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额为</a:t>
            </a:r>
            <a:r>
              <a:rPr sz="13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2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0</a:t>
            </a:r>
            <a:r>
              <a:rPr sz="13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0</a:t>
            </a:r>
            <a:r>
              <a:rPr sz="1300" spc="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美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元至</a:t>
            </a:r>
            <a:r>
              <a:rPr sz="13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5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0</a:t>
            </a:r>
            <a:r>
              <a:rPr sz="13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0</a:t>
            </a:r>
            <a:r>
              <a:rPr sz="1300" spc="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美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元。</a:t>
            </a:r>
            <a:endParaRPr sz="13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1385"/>
              </a:spcBef>
            </a:pP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问题：</a:t>
            </a:r>
            <a:r>
              <a:rPr sz="13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是否应该继续提</a:t>
            </a:r>
            <a:r>
              <a:rPr sz="1300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供</a:t>
            </a:r>
            <a:r>
              <a:rPr sz="13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此样</a:t>
            </a:r>
            <a:r>
              <a:rPr sz="1300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品</a:t>
            </a:r>
            <a:r>
              <a:rPr sz="13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？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19388" y="4819675"/>
            <a:ext cx="219710" cy="1625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b="0" dirty="0">
                <a:latin typeface="Gotham HTF Book"/>
                <a:cs typeface="Gotham HTF Book"/>
              </a:rPr>
              <a:t>13</a:t>
            </a:fld>
            <a:endParaRPr sz="1000">
              <a:latin typeface="Gotham HTF Book"/>
              <a:cs typeface="Gotham HTF Book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1140" y="244392"/>
            <a:ext cx="803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全球分</a:t>
            </a:r>
            <a:r>
              <a:rPr sz="1200" b="0" spc="35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销</a:t>
            </a:r>
            <a:r>
              <a:rPr sz="1200" b="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商</a:t>
            </a:r>
            <a:endParaRPr sz="1200">
              <a:latin typeface="Noto Sans CJK SC Medium"/>
              <a:cs typeface="Noto Sans CJK S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1140" y="472992"/>
            <a:ext cx="795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30" dirty="0">
                <a:solidFill>
                  <a:srgbClr val="171717"/>
                </a:solidFill>
                <a:latin typeface="Noto Sans CJK SC Medium"/>
                <a:cs typeface="Noto Sans CJK SC Medium"/>
              </a:rPr>
              <a:t>合规</a:t>
            </a:r>
            <a:r>
              <a:rPr sz="12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工具包</a:t>
            </a:r>
            <a:endParaRPr sz="1200">
              <a:latin typeface="Noto Sans CJK SC Regular"/>
              <a:cs typeface="Noto Sans CJK SC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" y="229965"/>
            <a:ext cx="2007235" cy="4349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200" b="1" dirty="0">
                <a:solidFill>
                  <a:srgbClr val="707074"/>
                </a:solidFill>
                <a:latin typeface="Noto Sans CJK SC Bold"/>
                <a:cs typeface="Noto Sans CJK SC Bold"/>
              </a:rPr>
              <a:t>插入公司名称/活动/职务/徽标</a:t>
            </a:r>
            <a:endParaRPr sz="1200">
              <a:latin typeface="Noto Sans CJK SC Bold"/>
              <a:cs typeface="Noto Sans CJK SC 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509" y="1939622"/>
            <a:ext cx="5084445" cy="661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06D6F"/>
                </a:solidFill>
                <a:latin typeface="Noto Sans CJK SC Bold"/>
                <a:cs typeface="Noto Sans CJK SC Bold"/>
              </a:rPr>
              <a:t>免费样品：第2部</a:t>
            </a:r>
            <a:r>
              <a:rPr sz="2100" b="1" spc="-1964" dirty="0">
                <a:solidFill>
                  <a:srgbClr val="006D6F"/>
                </a:solidFill>
                <a:latin typeface="Noto Sans CJK SC Bold"/>
                <a:cs typeface="Noto Sans CJK SC Bold"/>
              </a:rPr>
              <a:t>分</a:t>
            </a:r>
            <a:endParaRPr sz="2100">
              <a:latin typeface="Noto Sans CJK SC Bold"/>
              <a:cs typeface="Noto Sans CJK SC Bold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您刚刚见了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Mother</a:t>
            </a:r>
            <a:r>
              <a:rPr sz="1300" spc="-2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 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&amp;</a:t>
            </a:r>
            <a:r>
              <a:rPr sz="13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 Life</a:t>
            </a:r>
            <a:r>
              <a:rPr sz="1300" spc="-1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 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Prenatal</a:t>
            </a:r>
            <a:r>
              <a:rPr sz="1300" spc="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 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Center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采购部主管。会谈进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行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得很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509" y="2624711"/>
            <a:ext cx="514604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顺利，这位主管告诉您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一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个特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别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的政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府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项目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该项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目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计划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在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全国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开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设十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509" y="2872411"/>
            <a:ext cx="101790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家产前中心。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0509" y="3171040"/>
            <a:ext cx="514604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这位主管及其团队正计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划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与几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家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经验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丰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富的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公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司合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作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，以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供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应医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疗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用品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0509" y="3418740"/>
            <a:ext cx="48977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和手术设备及耗材。他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需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要您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提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供产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品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样品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（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价值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约</a:t>
            </a:r>
            <a:r>
              <a:rPr sz="13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3,000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美元），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0509" y="3666441"/>
            <a:ext cx="217424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您答应了，并匆匆赶回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公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司。</a:t>
            </a:r>
            <a:endParaRPr sz="1300">
              <a:latin typeface="Noto Sans CJK SC Regular"/>
              <a:cs typeface="Noto Sans CJK SC Regular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128" y="205699"/>
            <a:ext cx="544067" cy="544067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6019800" y="1917915"/>
            <a:ext cx="2742565" cy="3019425"/>
          </a:xfrm>
          <a:custGeom>
            <a:avLst/>
            <a:gdLst/>
            <a:ahLst/>
            <a:cxnLst/>
            <a:rect l="l" t="t" r="r" b="b"/>
            <a:pathLst>
              <a:path w="2742565" h="3019425">
                <a:moveTo>
                  <a:pt x="2742438" y="0"/>
                </a:moveTo>
                <a:lnTo>
                  <a:pt x="0" y="0"/>
                </a:lnTo>
                <a:lnTo>
                  <a:pt x="0" y="3019044"/>
                </a:lnTo>
                <a:lnTo>
                  <a:pt x="2742438" y="3019044"/>
                </a:lnTo>
                <a:lnTo>
                  <a:pt x="2742438" y="0"/>
                </a:lnTo>
                <a:close/>
              </a:path>
            </a:pathLst>
          </a:custGeom>
          <a:solidFill>
            <a:srgbClr val="00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39840" y="2183631"/>
            <a:ext cx="21082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根据当地法律、法规和行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39840" y="2469381"/>
            <a:ext cx="21082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业规范，您可以向客户提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39840" y="2755131"/>
            <a:ext cx="21082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供数量有限的样品产品，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39840" y="3040881"/>
            <a:ext cx="21082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以供评估。提供样品不应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39840" y="3326631"/>
            <a:ext cx="21082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给任何专业医疗人士或政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39840" y="3612381"/>
            <a:ext cx="19177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Noto Sans CJK SC Regular"/>
                <a:cs typeface="Noto Sans CJK SC Regular"/>
              </a:rPr>
              <a:t>府官员带来个人利益。</a:t>
            </a:r>
            <a:endParaRPr sz="1500">
              <a:latin typeface="Noto Sans CJK SC Regular"/>
              <a:cs typeface="Noto Sans CJK SC Regular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59740" y="1048725"/>
            <a:ext cx="56356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与专业医疗人士和政府官员的商务</a:t>
            </a:r>
            <a:r>
              <a:rPr dirty="0"/>
              <a:t>往</a:t>
            </a:r>
            <a:r>
              <a:rPr spc="-5" dirty="0"/>
              <a:t>来</a:t>
            </a:r>
          </a:p>
        </p:txBody>
      </p:sp>
      <p:sp>
        <p:nvSpPr>
          <p:cNvPr id="20" name="object 20"/>
          <p:cNvSpPr/>
          <p:nvPr/>
        </p:nvSpPr>
        <p:spPr>
          <a:xfrm>
            <a:off x="359994" y="223227"/>
            <a:ext cx="6227445" cy="587375"/>
          </a:xfrm>
          <a:custGeom>
            <a:avLst/>
            <a:gdLst/>
            <a:ahLst/>
            <a:cxnLst/>
            <a:rect l="l" t="t" r="r" b="b"/>
            <a:pathLst>
              <a:path w="6227445" h="587375">
                <a:moveTo>
                  <a:pt x="6227305" y="0"/>
                </a:moveTo>
                <a:lnTo>
                  <a:pt x="0" y="0"/>
                </a:lnTo>
                <a:lnTo>
                  <a:pt x="0" y="587298"/>
                </a:lnTo>
                <a:lnTo>
                  <a:pt x="6227305" y="587298"/>
                </a:lnTo>
                <a:lnTo>
                  <a:pt x="6227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60509" y="3831464"/>
            <a:ext cx="5203190" cy="87185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贵公司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财务团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队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告诉您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，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免费样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品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的价格</a:t>
            </a:r>
            <a:r>
              <a:rPr sz="1300" spc="-1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限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额为</a:t>
            </a:r>
            <a:r>
              <a:rPr sz="13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2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0</a:t>
            </a:r>
            <a:r>
              <a:rPr sz="13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0</a:t>
            </a:r>
            <a:r>
              <a:rPr sz="1300" spc="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美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元至</a:t>
            </a:r>
            <a:r>
              <a:rPr sz="13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5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0</a:t>
            </a:r>
            <a:r>
              <a:rPr sz="1300" spc="-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0</a:t>
            </a:r>
            <a:r>
              <a:rPr sz="1300" spc="5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美</a:t>
            </a:r>
            <a:r>
              <a:rPr sz="1300" dirty="0">
                <a:solidFill>
                  <a:srgbClr val="171717"/>
                </a:solidFill>
                <a:latin typeface="Noto Sans CJK SC Regular"/>
                <a:cs typeface="Noto Sans CJK SC Regular"/>
              </a:rPr>
              <a:t>元。</a:t>
            </a:r>
            <a:endParaRPr sz="1300">
              <a:latin typeface="Noto Sans CJK SC Regular"/>
              <a:cs typeface="Noto Sans CJK SC Regular"/>
            </a:endParaRPr>
          </a:p>
          <a:p>
            <a:pPr marL="12700">
              <a:lnSpc>
                <a:spcPct val="100000"/>
              </a:lnSpc>
              <a:spcBef>
                <a:spcPts val="1385"/>
              </a:spcBef>
            </a:pPr>
            <a:r>
              <a:rPr sz="1300" b="1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Bold"/>
                <a:cs typeface="Noto Sans CJK SC Bold"/>
              </a:rPr>
              <a:t>问题：</a:t>
            </a:r>
            <a:r>
              <a:rPr sz="13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是否应该继续提</a:t>
            </a:r>
            <a:r>
              <a:rPr sz="1300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供</a:t>
            </a:r>
            <a:r>
              <a:rPr sz="13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此样</a:t>
            </a:r>
            <a:r>
              <a:rPr sz="1300" u="sng" spc="-10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品</a:t>
            </a:r>
            <a:r>
              <a:rPr sz="1300" u="sng" dirty="0">
                <a:solidFill>
                  <a:srgbClr val="1F366A"/>
                </a:solidFill>
                <a:uFill>
                  <a:solidFill>
                    <a:srgbClr val="71B1A2"/>
                  </a:solidFill>
                </a:uFill>
                <a:latin typeface="Noto Sans CJK SC Regular"/>
                <a:cs typeface="Noto Sans CJK SC Regular"/>
              </a:rPr>
              <a:t>？</a:t>
            </a:r>
            <a:endParaRPr sz="1300">
              <a:latin typeface="Noto Sans CJK SC Regular"/>
              <a:cs typeface="Noto Sans CJK SC Regula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19388" y="4819675"/>
            <a:ext cx="219710" cy="1625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b="0" dirty="0">
                <a:latin typeface="Gotham HTF Book"/>
                <a:cs typeface="Gotham HTF Book"/>
              </a:rPr>
              <a:t>14</a:t>
            </a:fld>
            <a:endParaRPr sz="1000">
              <a:latin typeface="Gotham HTF Book"/>
              <a:cs typeface="Gotham HTF Book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671</Words>
  <Application>Microsoft Office PowerPoint</Application>
  <PresentationFormat>Custom</PresentationFormat>
  <Paragraphs>184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Gotham HTF Book</vt:lpstr>
      <vt:lpstr>Noto Sans CJK SC Bold</vt:lpstr>
      <vt:lpstr>Noto Sans CJK SC Medium</vt:lpstr>
      <vt:lpstr>Noto Sans CJK SC Regular</vt:lpstr>
      <vt:lpstr>Arial</vt:lpstr>
      <vt:lpstr>Calibri</vt:lpstr>
      <vt:lpstr>Office Theme</vt:lpstr>
      <vt:lpstr>PowerPoint Presentation</vt:lpstr>
      <vt:lpstr>与专业医疗人士和政府官员的商务往来</vt:lpstr>
      <vt:lpstr>与专业医疗人士和政府官员的商务往来</vt:lpstr>
      <vt:lpstr>与专业医疗人士和政府官员的商务往来</vt:lpstr>
      <vt:lpstr>与专业医疗人士和政府官员的商务往来</vt:lpstr>
      <vt:lpstr>与专业医疗人士和政府官员的商务往来</vt:lpstr>
      <vt:lpstr>与专业医疗人士和政府官员的商务往来</vt:lpstr>
      <vt:lpstr>与专业医疗人士和政府官员的商务往来</vt:lpstr>
      <vt:lpstr>与专业医疗人士和政府官员的商务往来</vt:lpstr>
      <vt:lpstr>与专业医疗人士和政府官员的商务往来</vt:lpstr>
      <vt:lpstr>与专业医疗人士和政府官员的商务往来</vt:lpstr>
      <vt:lpstr>与专业医疗人士和政府官员的商务往来</vt:lpstr>
      <vt:lpstr>与专业医疗人士和政府官员的商务往来</vt:lpstr>
      <vt:lpstr>与专业医疗人士和政府官员的商务往来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Dušan Sekulović</cp:lastModifiedBy>
  <cp:revision>2</cp:revision>
  <dcterms:created xsi:type="dcterms:W3CDTF">2021-11-30T15:43:42Z</dcterms:created>
  <dcterms:modified xsi:type="dcterms:W3CDTF">2021-12-09T13:33:18Z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2021-09-30T00:00:00Z</vt:filetime>
  </property>
  <property fmtid="{D5CDD505-2E9C-101B-9397-08002B2CF9AE}" pid="3" name="Creator">
    <vt:lpwstr>Adobe InDesign 15.0 (Windows)</vt:lpwstr>
  </property>
  <property fmtid="{D5CDD505-2E9C-101B-9397-08002B2CF9AE}" pid="4" name="LastSaved">
    <vt:filetime>2021-11-30T00:00:00Z</vt:filetime>
  </property>
  <property fmtid="{D5CDD505-2E9C-101B-9397-08002B2CF9AE}" pid="5" name="ArticulateGUID">
    <vt:lpwstr>E867199F-F6C1-4CCB-ACBF-A9B0986A9F32</vt:lpwstr>
  </property>
  <property fmtid="{D5CDD505-2E9C-101B-9397-08002B2CF9AE}" pid="6" name="ArticulatePath">
    <vt:lpwstr>Interactions with HCPs and GOs Case Studies_zh-CN.pptx</vt:lpwstr>
  </property>
</Properties>
</file>